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4" r:id="rId3"/>
    <p:sldId id="344" r:id="rId4"/>
    <p:sldId id="277" r:id="rId5"/>
    <p:sldId id="315" r:id="rId6"/>
    <p:sldId id="353" r:id="rId7"/>
    <p:sldId id="346" r:id="rId8"/>
    <p:sldId id="321" r:id="rId9"/>
    <p:sldId id="373" r:id="rId10"/>
    <p:sldId id="372" r:id="rId11"/>
    <p:sldId id="374" r:id="rId12"/>
    <p:sldId id="379" r:id="rId13"/>
    <p:sldId id="376" r:id="rId14"/>
    <p:sldId id="378" r:id="rId15"/>
    <p:sldId id="375" r:id="rId16"/>
    <p:sldId id="395" r:id="rId17"/>
    <p:sldId id="397" r:id="rId18"/>
    <p:sldId id="377" r:id="rId19"/>
    <p:sldId id="385" r:id="rId20"/>
    <p:sldId id="387" r:id="rId21"/>
    <p:sldId id="389" r:id="rId22"/>
    <p:sldId id="390" r:id="rId23"/>
    <p:sldId id="391" r:id="rId24"/>
    <p:sldId id="392" r:id="rId25"/>
    <p:sldId id="393" r:id="rId26"/>
    <p:sldId id="394" r:id="rId27"/>
    <p:sldId id="396" r:id="rId28"/>
    <p:sldId id="381" r:id="rId29"/>
    <p:sldId id="263" r:id="rId30"/>
    <p:sldId id="382" r:id="rId31"/>
    <p:sldId id="384" r:id="rId32"/>
    <p:sldId id="292" r:id="rId33"/>
  </p:sldIdLst>
  <p:sldSz cx="9144000" cy="6858000" type="screen4x3"/>
  <p:notesSz cx="9866313" cy="67357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21">
          <p15:clr>
            <a:srgbClr val="A4A3A4"/>
          </p15:clr>
        </p15:guide>
        <p15:guide id="2" pos="310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555555"/>
    <a:srgbClr val="99FF33"/>
    <a:srgbClr val="4D4D4D"/>
    <a:srgbClr val="FF66FF"/>
    <a:srgbClr val="996600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1" autoAdjust="0"/>
    <p:restoredTop sz="94545" autoAdjust="0"/>
  </p:normalViewPr>
  <p:slideViewPr>
    <p:cSldViewPr>
      <p:cViewPr varScale="1">
        <p:scale>
          <a:sx n="120" d="100"/>
          <a:sy n="120" d="100"/>
        </p:scale>
        <p:origin x="-137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368" y="-82"/>
      </p:cViewPr>
      <p:guideLst>
        <p:guide orient="horz" pos="2121"/>
        <p:guide pos="31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D11CB-56AC-4DA0-8AFE-C978A1865FDE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7C645F0F-B991-4C25-8917-9E328C238D16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一、研究背景和意义</a:t>
          </a:r>
          <a:endParaRPr lang="zh-CN" altLang="en-US" dirty="0"/>
        </a:p>
      </dgm:t>
    </dgm:pt>
    <dgm:pt modelId="{F06C49BE-C6FD-437B-BC94-C1F8D6F1B24C}" type="parTrans" cxnId="{4928C131-654A-4101-BB5D-8AE3681C0B3F}">
      <dgm:prSet/>
      <dgm:spPr/>
      <dgm:t>
        <a:bodyPr/>
        <a:lstStyle/>
        <a:p>
          <a:endParaRPr lang="zh-CN" altLang="en-US"/>
        </a:p>
      </dgm:t>
    </dgm:pt>
    <dgm:pt modelId="{BF668A46-DD82-4E74-BEDB-2C954E7ECC7E}" type="sibTrans" cxnId="{4928C131-654A-4101-BB5D-8AE3681C0B3F}">
      <dgm:prSet/>
      <dgm:spPr/>
      <dgm:t>
        <a:bodyPr/>
        <a:lstStyle/>
        <a:p>
          <a:endParaRPr lang="zh-CN" altLang="en-US"/>
        </a:p>
      </dgm:t>
    </dgm:pt>
    <dgm:pt modelId="{D0E74F78-0E5A-4522-ADB2-26F53B454D77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四、回答问题</a:t>
          </a:r>
          <a:endParaRPr lang="zh-CN" altLang="en-US" dirty="0"/>
        </a:p>
      </dgm:t>
    </dgm:pt>
    <dgm:pt modelId="{7801CE31-F2A9-4D30-892B-BD7F0EF2084D}" type="parTrans" cxnId="{1A657B05-6E26-4B50-BD80-99915E2B191B}">
      <dgm:prSet/>
      <dgm:spPr/>
      <dgm:t>
        <a:bodyPr/>
        <a:lstStyle/>
        <a:p>
          <a:endParaRPr lang="zh-CN" altLang="en-US"/>
        </a:p>
      </dgm:t>
    </dgm:pt>
    <dgm:pt modelId="{E3400284-26B6-49AB-9AF8-759D0F1D286B}" type="sibTrans" cxnId="{1A657B05-6E26-4B50-BD80-99915E2B191B}">
      <dgm:prSet/>
      <dgm:spPr/>
      <dgm:t>
        <a:bodyPr/>
        <a:lstStyle/>
        <a:p>
          <a:endParaRPr lang="zh-CN" altLang="en-US"/>
        </a:p>
      </dgm:t>
    </dgm:pt>
    <dgm:pt modelId="{B5F8A020-A378-4682-9EFF-19E390B09F5A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三、结论与展望</a:t>
          </a:r>
          <a:endParaRPr lang="zh-CN" altLang="en-US" dirty="0"/>
        </a:p>
      </dgm:t>
    </dgm:pt>
    <dgm:pt modelId="{568F9225-90B4-46BA-BB51-838F3F3A480B}" type="sibTrans" cxnId="{99039C11-8B81-4194-92C8-2B107CCC0FB2}">
      <dgm:prSet/>
      <dgm:spPr/>
      <dgm:t>
        <a:bodyPr/>
        <a:lstStyle/>
        <a:p>
          <a:endParaRPr lang="zh-CN" altLang="en-US"/>
        </a:p>
      </dgm:t>
    </dgm:pt>
    <dgm:pt modelId="{2C3801A2-390F-466C-BDBD-BEB9A4AF21F0}" type="parTrans" cxnId="{99039C11-8B81-4194-92C8-2B107CCC0FB2}">
      <dgm:prSet/>
      <dgm:spPr/>
      <dgm:t>
        <a:bodyPr/>
        <a:lstStyle/>
        <a:p>
          <a:endParaRPr lang="zh-CN" altLang="en-US"/>
        </a:p>
      </dgm:t>
    </dgm:pt>
    <dgm:pt modelId="{96F5B148-4450-4AED-A852-3E4C0D0CD86D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二、研究工作内容和实现</a:t>
          </a:r>
          <a:endParaRPr lang="zh-CN" altLang="en-US" dirty="0"/>
        </a:p>
      </dgm:t>
    </dgm:pt>
    <dgm:pt modelId="{2DAAAF06-AD12-45B3-A626-62BE37946A90}" type="parTrans" cxnId="{3A047122-7069-4ABA-BE76-634ED836B11E}">
      <dgm:prSet/>
      <dgm:spPr/>
      <dgm:t>
        <a:bodyPr/>
        <a:lstStyle/>
        <a:p>
          <a:endParaRPr lang="zh-CN" altLang="en-US"/>
        </a:p>
      </dgm:t>
    </dgm:pt>
    <dgm:pt modelId="{7BA6E976-FF5A-4E3C-9A4F-2611E7E5CACF}" type="sibTrans" cxnId="{3A047122-7069-4ABA-BE76-634ED836B11E}">
      <dgm:prSet/>
      <dgm:spPr/>
      <dgm:t>
        <a:bodyPr/>
        <a:lstStyle/>
        <a:p>
          <a:endParaRPr lang="zh-CN" altLang="en-US"/>
        </a:p>
      </dgm:t>
    </dgm:pt>
    <dgm:pt modelId="{73379929-FE66-456D-AB16-D9C34B59DA6D}" type="pres">
      <dgm:prSet presAssocID="{7BED11CB-56AC-4DA0-8AFE-C978A1865F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3505F0F8-51A9-449F-94AD-1FB0D04F99A2}" type="pres">
      <dgm:prSet presAssocID="{7BED11CB-56AC-4DA0-8AFE-C978A1865FDE}" presName="Name1" presStyleCnt="0"/>
      <dgm:spPr/>
    </dgm:pt>
    <dgm:pt modelId="{C16C88DB-6215-473A-ACF2-D32CEFCF5B0B}" type="pres">
      <dgm:prSet presAssocID="{7BED11CB-56AC-4DA0-8AFE-C978A1865FDE}" presName="cycle" presStyleCnt="0"/>
      <dgm:spPr/>
    </dgm:pt>
    <dgm:pt modelId="{14A028E9-6F3E-47C4-A439-EEF33272DC97}" type="pres">
      <dgm:prSet presAssocID="{7BED11CB-56AC-4DA0-8AFE-C978A1865FDE}" presName="srcNode" presStyleLbl="node1" presStyleIdx="0" presStyleCnt="4"/>
      <dgm:spPr/>
    </dgm:pt>
    <dgm:pt modelId="{AB97ED1E-132B-4EA1-A4D4-1E16596B77FF}" type="pres">
      <dgm:prSet presAssocID="{7BED11CB-56AC-4DA0-8AFE-C978A1865FDE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F00C26D-690B-4453-A0BD-B9E84EA2A1D4}" type="pres">
      <dgm:prSet presAssocID="{7BED11CB-56AC-4DA0-8AFE-C978A1865FDE}" presName="extraNode" presStyleLbl="node1" presStyleIdx="0" presStyleCnt="4"/>
      <dgm:spPr/>
    </dgm:pt>
    <dgm:pt modelId="{66A479A1-C0A0-4BDE-B0E6-FD0984106BBF}" type="pres">
      <dgm:prSet presAssocID="{7BED11CB-56AC-4DA0-8AFE-C978A1865FDE}" presName="dstNode" presStyleLbl="node1" presStyleIdx="0" presStyleCnt="4"/>
      <dgm:spPr/>
    </dgm:pt>
    <dgm:pt modelId="{0844F4BC-B855-4D99-B7CC-F298338CEDCF}" type="pres">
      <dgm:prSet presAssocID="{7C645F0F-B991-4C25-8917-9E328C238D1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541F6A-B791-4FE2-BCB0-A17AD6CF9E2D}" type="pres">
      <dgm:prSet presAssocID="{7C645F0F-B991-4C25-8917-9E328C238D16}" presName="accent_1" presStyleCnt="0"/>
      <dgm:spPr/>
    </dgm:pt>
    <dgm:pt modelId="{AC409565-E799-45C3-8174-2F28BB53E9F8}" type="pres">
      <dgm:prSet presAssocID="{7C645F0F-B991-4C25-8917-9E328C238D16}" presName="accentRepeatNode" presStyleLbl="solidFgAcc1" presStyleIdx="0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EB432D9B-E4F4-4814-BA17-8FBA4681DF15}" type="pres">
      <dgm:prSet presAssocID="{96F5B148-4450-4AED-A852-3E4C0D0CD86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540FE0-83E9-42D6-A064-76D88BB8AA3F}" type="pres">
      <dgm:prSet presAssocID="{96F5B148-4450-4AED-A852-3E4C0D0CD86D}" presName="accent_2" presStyleCnt="0"/>
      <dgm:spPr/>
    </dgm:pt>
    <dgm:pt modelId="{D41488A6-58D0-44DE-BAA2-95F2C4DCC6E5}" type="pres">
      <dgm:prSet presAssocID="{96F5B148-4450-4AED-A852-3E4C0D0CD86D}" presName="accentRepeatNode" presStyleLbl="solidFgAcc1" presStyleIdx="1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6A6C9233-D7AF-4562-843D-FCFCF26EC864}" type="pres">
      <dgm:prSet presAssocID="{B5F8A020-A378-4682-9EFF-19E390B09F5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D0DD7B-1F15-45D0-94BF-83638C5911FC}" type="pres">
      <dgm:prSet presAssocID="{B5F8A020-A378-4682-9EFF-19E390B09F5A}" presName="accent_3" presStyleCnt="0"/>
      <dgm:spPr/>
    </dgm:pt>
    <dgm:pt modelId="{5B7CE3B5-13F1-48A6-8A39-4349905E4075}" type="pres">
      <dgm:prSet presAssocID="{B5F8A020-A378-4682-9EFF-19E390B09F5A}" presName="accentRepeatNode" presStyleLbl="solidFgAcc1" presStyleIdx="2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6B40288C-6754-4B86-8BAD-B5338FFF098D}" type="pres">
      <dgm:prSet presAssocID="{D0E74F78-0E5A-4522-ADB2-26F53B454D7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37F4F6-546D-4895-9F15-F34E432EFE59}" type="pres">
      <dgm:prSet presAssocID="{D0E74F78-0E5A-4522-ADB2-26F53B454D77}" presName="accent_4" presStyleCnt="0"/>
      <dgm:spPr/>
    </dgm:pt>
    <dgm:pt modelId="{819023E0-EF2A-48E2-B68D-4ABAA907CFF4}" type="pres">
      <dgm:prSet presAssocID="{D0E74F78-0E5A-4522-ADB2-26F53B454D77}" presName="accentRepeatNode" presStyleLbl="solidFgAcc1" presStyleIdx="3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</dgm:ptLst>
  <dgm:cxnLst>
    <dgm:cxn modelId="{BC68FA54-9A6E-4560-BA55-D4B37980AD47}" type="presOf" srcId="{BF668A46-DD82-4E74-BEDB-2C954E7ECC7E}" destId="{AB97ED1E-132B-4EA1-A4D4-1E16596B77FF}" srcOrd="0" destOrd="0" presId="urn:microsoft.com/office/officeart/2008/layout/VerticalCurvedList"/>
    <dgm:cxn modelId="{3A047122-7069-4ABA-BE76-634ED836B11E}" srcId="{7BED11CB-56AC-4DA0-8AFE-C978A1865FDE}" destId="{96F5B148-4450-4AED-A852-3E4C0D0CD86D}" srcOrd="1" destOrd="0" parTransId="{2DAAAF06-AD12-45B3-A626-62BE37946A90}" sibTransId="{7BA6E976-FF5A-4E3C-9A4F-2611E7E5CACF}"/>
    <dgm:cxn modelId="{9E5F5A51-FB4D-4384-84FD-7E21CBD773B8}" type="presOf" srcId="{7BED11CB-56AC-4DA0-8AFE-C978A1865FDE}" destId="{73379929-FE66-456D-AB16-D9C34B59DA6D}" srcOrd="0" destOrd="0" presId="urn:microsoft.com/office/officeart/2008/layout/VerticalCurvedList"/>
    <dgm:cxn modelId="{5EA7F08C-B3B3-45A3-A965-1F3CF77B61AB}" type="presOf" srcId="{7C645F0F-B991-4C25-8917-9E328C238D16}" destId="{0844F4BC-B855-4D99-B7CC-F298338CEDCF}" srcOrd="0" destOrd="0" presId="urn:microsoft.com/office/officeart/2008/layout/VerticalCurvedList"/>
    <dgm:cxn modelId="{A2DDF332-3A89-494A-B3DD-93163BE3A8DA}" type="presOf" srcId="{D0E74F78-0E5A-4522-ADB2-26F53B454D77}" destId="{6B40288C-6754-4B86-8BAD-B5338FFF098D}" srcOrd="0" destOrd="0" presId="urn:microsoft.com/office/officeart/2008/layout/VerticalCurvedList"/>
    <dgm:cxn modelId="{4928C131-654A-4101-BB5D-8AE3681C0B3F}" srcId="{7BED11CB-56AC-4DA0-8AFE-C978A1865FDE}" destId="{7C645F0F-B991-4C25-8917-9E328C238D16}" srcOrd="0" destOrd="0" parTransId="{F06C49BE-C6FD-437B-BC94-C1F8D6F1B24C}" sibTransId="{BF668A46-DD82-4E74-BEDB-2C954E7ECC7E}"/>
    <dgm:cxn modelId="{E2CE21DC-4F6C-4AC2-8804-66E8B632C6CF}" type="presOf" srcId="{96F5B148-4450-4AED-A852-3E4C0D0CD86D}" destId="{EB432D9B-E4F4-4814-BA17-8FBA4681DF15}" srcOrd="0" destOrd="0" presId="urn:microsoft.com/office/officeart/2008/layout/VerticalCurvedList"/>
    <dgm:cxn modelId="{453545CF-792D-43D0-9645-FF4437BFCA58}" type="presOf" srcId="{B5F8A020-A378-4682-9EFF-19E390B09F5A}" destId="{6A6C9233-D7AF-4562-843D-FCFCF26EC864}" srcOrd="0" destOrd="0" presId="urn:microsoft.com/office/officeart/2008/layout/VerticalCurvedList"/>
    <dgm:cxn modelId="{1A657B05-6E26-4B50-BD80-99915E2B191B}" srcId="{7BED11CB-56AC-4DA0-8AFE-C978A1865FDE}" destId="{D0E74F78-0E5A-4522-ADB2-26F53B454D77}" srcOrd="3" destOrd="0" parTransId="{7801CE31-F2A9-4D30-892B-BD7F0EF2084D}" sibTransId="{E3400284-26B6-49AB-9AF8-759D0F1D286B}"/>
    <dgm:cxn modelId="{99039C11-8B81-4194-92C8-2B107CCC0FB2}" srcId="{7BED11CB-56AC-4DA0-8AFE-C978A1865FDE}" destId="{B5F8A020-A378-4682-9EFF-19E390B09F5A}" srcOrd="2" destOrd="0" parTransId="{2C3801A2-390F-466C-BDBD-BEB9A4AF21F0}" sibTransId="{568F9225-90B4-46BA-BB51-838F3F3A480B}"/>
    <dgm:cxn modelId="{67FC97FB-974B-4345-81FB-40795DFE0266}" type="presParOf" srcId="{73379929-FE66-456D-AB16-D9C34B59DA6D}" destId="{3505F0F8-51A9-449F-94AD-1FB0D04F99A2}" srcOrd="0" destOrd="0" presId="urn:microsoft.com/office/officeart/2008/layout/VerticalCurvedList"/>
    <dgm:cxn modelId="{CB425492-11EF-4433-BAAD-EED95038C465}" type="presParOf" srcId="{3505F0F8-51A9-449F-94AD-1FB0D04F99A2}" destId="{C16C88DB-6215-473A-ACF2-D32CEFCF5B0B}" srcOrd="0" destOrd="0" presId="urn:microsoft.com/office/officeart/2008/layout/VerticalCurvedList"/>
    <dgm:cxn modelId="{825CD7E4-67E5-4D74-B322-F4B4DF9E01CF}" type="presParOf" srcId="{C16C88DB-6215-473A-ACF2-D32CEFCF5B0B}" destId="{14A028E9-6F3E-47C4-A439-EEF33272DC97}" srcOrd="0" destOrd="0" presId="urn:microsoft.com/office/officeart/2008/layout/VerticalCurvedList"/>
    <dgm:cxn modelId="{8E524F68-F21A-4BB2-83B9-AFA93C31B301}" type="presParOf" srcId="{C16C88DB-6215-473A-ACF2-D32CEFCF5B0B}" destId="{AB97ED1E-132B-4EA1-A4D4-1E16596B77FF}" srcOrd="1" destOrd="0" presId="urn:microsoft.com/office/officeart/2008/layout/VerticalCurvedList"/>
    <dgm:cxn modelId="{03852216-D5BD-431F-A27B-370EA95389D8}" type="presParOf" srcId="{C16C88DB-6215-473A-ACF2-D32CEFCF5B0B}" destId="{9F00C26D-690B-4453-A0BD-B9E84EA2A1D4}" srcOrd="2" destOrd="0" presId="urn:microsoft.com/office/officeart/2008/layout/VerticalCurvedList"/>
    <dgm:cxn modelId="{2A18606E-48A6-4E4C-8D61-00D3CC4D7381}" type="presParOf" srcId="{C16C88DB-6215-473A-ACF2-D32CEFCF5B0B}" destId="{66A479A1-C0A0-4BDE-B0E6-FD0984106BBF}" srcOrd="3" destOrd="0" presId="urn:microsoft.com/office/officeart/2008/layout/VerticalCurvedList"/>
    <dgm:cxn modelId="{3395502E-E770-43BB-94BB-CEAF43C0C6C5}" type="presParOf" srcId="{3505F0F8-51A9-449F-94AD-1FB0D04F99A2}" destId="{0844F4BC-B855-4D99-B7CC-F298338CEDCF}" srcOrd="1" destOrd="0" presId="urn:microsoft.com/office/officeart/2008/layout/VerticalCurvedList"/>
    <dgm:cxn modelId="{18A6A383-B7D4-4A3A-9B7B-850E5DCEE049}" type="presParOf" srcId="{3505F0F8-51A9-449F-94AD-1FB0D04F99A2}" destId="{9A541F6A-B791-4FE2-BCB0-A17AD6CF9E2D}" srcOrd="2" destOrd="0" presId="urn:microsoft.com/office/officeart/2008/layout/VerticalCurvedList"/>
    <dgm:cxn modelId="{5D0BC56D-4C2F-4120-844E-3E70EF3DC5F6}" type="presParOf" srcId="{9A541F6A-B791-4FE2-BCB0-A17AD6CF9E2D}" destId="{AC409565-E799-45C3-8174-2F28BB53E9F8}" srcOrd="0" destOrd="0" presId="urn:microsoft.com/office/officeart/2008/layout/VerticalCurvedList"/>
    <dgm:cxn modelId="{45F36F88-96E4-42F3-81E9-B461F42237BE}" type="presParOf" srcId="{3505F0F8-51A9-449F-94AD-1FB0D04F99A2}" destId="{EB432D9B-E4F4-4814-BA17-8FBA4681DF15}" srcOrd="3" destOrd="0" presId="urn:microsoft.com/office/officeart/2008/layout/VerticalCurvedList"/>
    <dgm:cxn modelId="{7BCC2951-4D51-4E31-9F76-59E3F9EF3789}" type="presParOf" srcId="{3505F0F8-51A9-449F-94AD-1FB0D04F99A2}" destId="{4B540FE0-83E9-42D6-A064-76D88BB8AA3F}" srcOrd="4" destOrd="0" presId="urn:microsoft.com/office/officeart/2008/layout/VerticalCurvedList"/>
    <dgm:cxn modelId="{563E9624-4742-4DBB-8DB8-D689A2C5BE91}" type="presParOf" srcId="{4B540FE0-83E9-42D6-A064-76D88BB8AA3F}" destId="{D41488A6-58D0-44DE-BAA2-95F2C4DCC6E5}" srcOrd="0" destOrd="0" presId="urn:microsoft.com/office/officeart/2008/layout/VerticalCurvedList"/>
    <dgm:cxn modelId="{5839D79E-9C58-4D26-88CD-53951335D29F}" type="presParOf" srcId="{3505F0F8-51A9-449F-94AD-1FB0D04F99A2}" destId="{6A6C9233-D7AF-4562-843D-FCFCF26EC864}" srcOrd="5" destOrd="0" presId="urn:microsoft.com/office/officeart/2008/layout/VerticalCurvedList"/>
    <dgm:cxn modelId="{2BF6C8D4-091E-4BD5-B1B6-3CC81454D241}" type="presParOf" srcId="{3505F0F8-51A9-449F-94AD-1FB0D04F99A2}" destId="{69D0DD7B-1F15-45D0-94BF-83638C5911FC}" srcOrd="6" destOrd="0" presId="urn:microsoft.com/office/officeart/2008/layout/VerticalCurvedList"/>
    <dgm:cxn modelId="{E2F7CC24-D485-41A4-9164-8325CFFCB832}" type="presParOf" srcId="{69D0DD7B-1F15-45D0-94BF-83638C5911FC}" destId="{5B7CE3B5-13F1-48A6-8A39-4349905E4075}" srcOrd="0" destOrd="0" presId="urn:microsoft.com/office/officeart/2008/layout/VerticalCurvedList"/>
    <dgm:cxn modelId="{5AD5E04C-263D-4CA3-B29C-D9804BD90F85}" type="presParOf" srcId="{3505F0F8-51A9-449F-94AD-1FB0D04F99A2}" destId="{6B40288C-6754-4B86-8BAD-B5338FFF098D}" srcOrd="7" destOrd="0" presId="urn:microsoft.com/office/officeart/2008/layout/VerticalCurvedList"/>
    <dgm:cxn modelId="{667CF164-A654-49B5-8ADF-78D599F211E5}" type="presParOf" srcId="{3505F0F8-51A9-449F-94AD-1FB0D04F99A2}" destId="{B537F4F6-546D-4895-9F15-F34E432EFE59}" srcOrd="8" destOrd="0" presId="urn:microsoft.com/office/officeart/2008/layout/VerticalCurvedList"/>
    <dgm:cxn modelId="{7D153941-03DE-488C-A464-6A1726266E5B}" type="presParOf" srcId="{B537F4F6-546D-4895-9F15-F34E432EFE59}" destId="{819023E0-EF2A-48E2-B68D-4ABAA907CF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7ED1E-132B-4EA1-A4D4-1E16596B77FF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4F4BC-B855-4D99-B7CC-F298338CEDCF}">
      <dsp:nvSpPr>
        <dsp:cNvPr id="0" name=""/>
        <dsp:cNvSpPr/>
      </dsp:nvSpPr>
      <dsp:spPr>
        <a:xfrm>
          <a:off x="511409" y="347956"/>
          <a:ext cx="7655707" cy="69627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2668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一、研究背景和意义</a:t>
          </a:r>
          <a:endParaRPr lang="zh-CN" altLang="en-US" sz="3400" kern="1200" dirty="0"/>
        </a:p>
      </dsp:txBody>
      <dsp:txXfrm>
        <a:off x="511409" y="347956"/>
        <a:ext cx="7655707" cy="696274"/>
      </dsp:txXfrm>
    </dsp:sp>
    <dsp:sp modelId="{AC409565-E799-45C3-8174-2F28BB53E9F8}">
      <dsp:nvSpPr>
        <dsp:cNvPr id="0" name=""/>
        <dsp:cNvSpPr/>
      </dsp:nvSpPr>
      <dsp:spPr>
        <a:xfrm>
          <a:off x="76237" y="260921"/>
          <a:ext cx="870342" cy="870342"/>
        </a:xfrm>
        <a:prstGeom prst="ellipse">
          <a:avLst/>
        </a:prstGeom>
        <a:gradFill rotWithShape="1">
          <a:gsLst>
            <a:gs pos="0">
              <a:schemeClr val="accent1">
                <a:tint val="20000"/>
                <a:satMod val="180000"/>
                <a:lumMod val="98000"/>
              </a:schemeClr>
            </a:gs>
            <a:gs pos="40000">
              <a:schemeClr val="accent1">
                <a:tint val="30000"/>
                <a:satMod val="260000"/>
                <a:lumMod val="84000"/>
              </a:schemeClr>
            </a:gs>
            <a:gs pos="100000">
              <a:schemeClr val="accent1">
                <a:tint val="100000"/>
                <a:satMod val="110000"/>
                <a:lumMod val="100000"/>
              </a:schemeClr>
            </a:gs>
          </a:gsLst>
          <a:lin ang="5040000" scaled="1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EB432D9B-E4F4-4814-BA17-8FBA4681DF15}">
      <dsp:nvSpPr>
        <dsp:cNvPr id="0" name=""/>
        <dsp:cNvSpPr/>
      </dsp:nvSpPr>
      <dsp:spPr>
        <a:xfrm>
          <a:off x="910599" y="1392548"/>
          <a:ext cx="7256517" cy="69627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2668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二、研究工作内容和实现</a:t>
          </a:r>
          <a:endParaRPr lang="zh-CN" altLang="en-US" sz="3400" kern="1200" dirty="0"/>
        </a:p>
      </dsp:txBody>
      <dsp:txXfrm>
        <a:off x="910599" y="1392548"/>
        <a:ext cx="7256517" cy="696274"/>
      </dsp:txXfrm>
    </dsp:sp>
    <dsp:sp modelId="{D41488A6-58D0-44DE-BAA2-95F2C4DCC6E5}">
      <dsp:nvSpPr>
        <dsp:cNvPr id="0" name=""/>
        <dsp:cNvSpPr/>
      </dsp:nvSpPr>
      <dsp:spPr>
        <a:xfrm>
          <a:off x="475427" y="1305514"/>
          <a:ext cx="870342" cy="870342"/>
        </a:xfrm>
        <a:prstGeom prst="ellipse">
          <a:avLst/>
        </a:prstGeom>
        <a:gradFill rotWithShape="1">
          <a:gsLst>
            <a:gs pos="0">
              <a:schemeClr val="accent1">
                <a:tint val="20000"/>
                <a:satMod val="180000"/>
                <a:lumMod val="98000"/>
              </a:schemeClr>
            </a:gs>
            <a:gs pos="40000">
              <a:schemeClr val="accent1">
                <a:tint val="30000"/>
                <a:satMod val="260000"/>
                <a:lumMod val="84000"/>
              </a:schemeClr>
            </a:gs>
            <a:gs pos="100000">
              <a:schemeClr val="accent1">
                <a:tint val="100000"/>
                <a:satMod val="110000"/>
                <a:lumMod val="100000"/>
              </a:schemeClr>
            </a:gs>
          </a:gsLst>
          <a:lin ang="5040000" scaled="1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6A6C9233-D7AF-4562-843D-FCFCF26EC864}">
      <dsp:nvSpPr>
        <dsp:cNvPr id="0" name=""/>
        <dsp:cNvSpPr/>
      </dsp:nvSpPr>
      <dsp:spPr>
        <a:xfrm>
          <a:off x="910599" y="2437140"/>
          <a:ext cx="7256517" cy="69627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2668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三、结论与展望</a:t>
          </a:r>
          <a:endParaRPr lang="zh-CN" altLang="en-US" sz="3400" kern="1200" dirty="0"/>
        </a:p>
      </dsp:txBody>
      <dsp:txXfrm>
        <a:off x="910599" y="2437140"/>
        <a:ext cx="7256517" cy="696274"/>
      </dsp:txXfrm>
    </dsp:sp>
    <dsp:sp modelId="{5B7CE3B5-13F1-48A6-8A39-4349905E4075}">
      <dsp:nvSpPr>
        <dsp:cNvPr id="0" name=""/>
        <dsp:cNvSpPr/>
      </dsp:nvSpPr>
      <dsp:spPr>
        <a:xfrm>
          <a:off x="475427" y="2350106"/>
          <a:ext cx="870342" cy="870342"/>
        </a:xfrm>
        <a:prstGeom prst="ellipse">
          <a:avLst/>
        </a:prstGeom>
        <a:gradFill rotWithShape="1">
          <a:gsLst>
            <a:gs pos="0">
              <a:schemeClr val="accent1">
                <a:tint val="20000"/>
                <a:satMod val="180000"/>
                <a:lumMod val="98000"/>
              </a:schemeClr>
            </a:gs>
            <a:gs pos="40000">
              <a:schemeClr val="accent1">
                <a:tint val="30000"/>
                <a:satMod val="260000"/>
                <a:lumMod val="84000"/>
              </a:schemeClr>
            </a:gs>
            <a:gs pos="100000">
              <a:schemeClr val="accent1">
                <a:tint val="100000"/>
                <a:satMod val="110000"/>
                <a:lumMod val="100000"/>
              </a:schemeClr>
            </a:gs>
          </a:gsLst>
          <a:lin ang="5040000" scaled="1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6B40288C-6754-4B86-8BAD-B5338FFF098D}">
      <dsp:nvSpPr>
        <dsp:cNvPr id="0" name=""/>
        <dsp:cNvSpPr/>
      </dsp:nvSpPr>
      <dsp:spPr>
        <a:xfrm>
          <a:off x="511409" y="3481732"/>
          <a:ext cx="7655707" cy="696274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2668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/>
            <a:t>四、回答问题</a:t>
          </a:r>
          <a:endParaRPr lang="zh-CN" altLang="en-US" sz="3400" kern="1200" dirty="0"/>
        </a:p>
      </dsp:txBody>
      <dsp:txXfrm>
        <a:off x="511409" y="3481732"/>
        <a:ext cx="7655707" cy="696274"/>
      </dsp:txXfrm>
    </dsp:sp>
    <dsp:sp modelId="{819023E0-EF2A-48E2-B68D-4ABAA907CFF4}">
      <dsp:nvSpPr>
        <dsp:cNvPr id="0" name=""/>
        <dsp:cNvSpPr/>
      </dsp:nvSpPr>
      <dsp:spPr>
        <a:xfrm>
          <a:off x="76237" y="3394698"/>
          <a:ext cx="870342" cy="870342"/>
        </a:xfrm>
        <a:prstGeom prst="ellipse">
          <a:avLst/>
        </a:prstGeom>
        <a:gradFill rotWithShape="1">
          <a:gsLst>
            <a:gs pos="0">
              <a:schemeClr val="accent1">
                <a:tint val="20000"/>
                <a:satMod val="180000"/>
                <a:lumMod val="98000"/>
              </a:schemeClr>
            </a:gs>
            <a:gs pos="40000">
              <a:schemeClr val="accent1">
                <a:tint val="30000"/>
                <a:satMod val="260000"/>
                <a:lumMod val="84000"/>
              </a:schemeClr>
            </a:gs>
            <a:gs pos="100000">
              <a:schemeClr val="accent1">
                <a:tint val="100000"/>
                <a:satMod val="110000"/>
                <a:lumMod val="100000"/>
              </a:schemeClr>
            </a:gs>
          </a:gsLst>
          <a:lin ang="5040000" scaled="1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138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78B343C-1FB4-4D2F-B870-85091B8A7D8E}" type="datetimeFigureOut">
              <a:rPr lang="zh-CN" altLang="en-US"/>
              <a:pPr>
                <a:defRPr/>
              </a:pPr>
              <a:t>2014/5/30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397625"/>
            <a:ext cx="4275138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88000" y="6397625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DD955B-B581-4843-AD48-D03C61B117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75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138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88000" y="0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BBE982D-72A6-485F-A73C-3AAD259CD2E8}" type="datetimeFigureOut">
              <a:rPr lang="zh-CN" altLang="en-US"/>
              <a:pPr>
                <a:defRPr/>
              </a:pPr>
              <a:t>2014/5/30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425" y="3198813"/>
            <a:ext cx="7893050" cy="30321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97625"/>
            <a:ext cx="4275138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88000" y="6397625"/>
            <a:ext cx="4276725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57E43A-B689-4C0E-9E63-1B7585D19D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755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202.117.1.8:8080/Picture/M.1338778888.A/222/%E8%93%9D%E8%89%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2881313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82194"/>
      </p:ext>
    </p:extLst>
  </p:cSld>
  <p:clrMapOvr>
    <a:masterClrMapping/>
  </p:clrMapOvr>
  <p:transition advTm="2406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"/>
          <p:cNvCxnSpPr/>
          <p:nvPr userDrawn="1"/>
        </p:nvCxnSpPr>
        <p:spPr>
          <a:xfrm>
            <a:off x="467544" y="701675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8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B0903-5BBF-41BC-9166-4623B0724A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75494"/>
      </p:ext>
    </p:extLst>
  </p:cSld>
  <p:clrMapOvr>
    <a:masterClrMapping/>
  </p:clrMapOvr>
  <p:transition advTm="2406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F0082-98DE-474D-9BA9-0F290EE9CD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71899"/>
      </p:ext>
    </p:extLst>
  </p:cSld>
  <p:clrMapOvr>
    <a:masterClrMapping/>
  </p:clrMapOvr>
  <p:transition advTm="2406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/>
          <p:cNvCxnSpPr/>
          <p:nvPr userDrawn="1"/>
        </p:nvCxnSpPr>
        <p:spPr>
          <a:xfrm>
            <a:off x="467544" y="701675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12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D25E6-31B1-411B-BD0F-6F054BF1F8B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749400"/>
      </p:ext>
    </p:extLst>
  </p:cSld>
  <p:clrMapOvr>
    <a:masterClrMapping/>
  </p:clrMapOvr>
  <p:transition advTm="2406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202.117.1.8:8080/Picture/M.1338778888.A/222/%E8%93%9D%E8%89%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2881313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8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E0B78-E97B-4686-B069-160DA056DC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12359"/>
      </p:ext>
    </p:extLst>
  </p:cSld>
  <p:clrMapOvr>
    <a:masterClrMapping/>
  </p:clrMapOvr>
  <p:transition advTm="2406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8"/>
          <p:cNvCxnSpPr/>
          <p:nvPr userDrawn="1"/>
        </p:nvCxnSpPr>
        <p:spPr>
          <a:xfrm>
            <a:off x="467544" y="701675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9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0B02B-1026-4379-8B5A-F748C7683C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3744"/>
      </p:ext>
    </p:extLst>
  </p:cSld>
  <p:clrMapOvr>
    <a:masterClrMapping/>
  </p:clrMapOvr>
  <p:transition advTm="2406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10"/>
          <p:cNvCxnSpPr/>
          <p:nvPr userDrawn="1"/>
        </p:nvCxnSpPr>
        <p:spPr>
          <a:xfrm>
            <a:off x="467544" y="701675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1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DC1B4-FEE4-488E-BA82-08E50E8BD4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81987"/>
      </p:ext>
    </p:extLst>
  </p:cSld>
  <p:clrMapOvr>
    <a:masterClrMapping/>
  </p:clrMapOvr>
  <p:transition advTm="2406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467544" y="701675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6A907-7A1B-43AC-9F7D-F1F0955012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57678"/>
      </p:ext>
    </p:extLst>
  </p:cSld>
  <p:clrMapOvr>
    <a:masterClrMapping/>
  </p:clrMapOvr>
  <p:transition advTm="2406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02.117.1.8:8080/Picture/M.1338778888.A/222/%E8%93%9D%E8%89%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287972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6AD1C-761E-4B84-9DC1-C0275BC1B7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260121"/>
      </p:ext>
    </p:extLst>
  </p:cSld>
  <p:clrMapOvr>
    <a:masterClrMapping/>
  </p:clrMapOvr>
  <p:transition advTm="2406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8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E4D8B-722C-40B3-8AD6-A44F44A60E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3458"/>
      </p:ext>
    </p:extLst>
  </p:cSld>
  <p:clrMapOvr>
    <a:masterClrMapping/>
  </p:clrMapOvr>
  <p:transition advTm="2406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8"/>
          <p:cNvCxnSpPr/>
          <p:nvPr userDrawn="1"/>
        </p:nvCxnSpPr>
        <p:spPr>
          <a:xfrm>
            <a:off x="467544" y="5741988"/>
            <a:ext cx="8208912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E39B8-BE2D-4114-A785-857D091461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92551"/>
      </p:ext>
    </p:extLst>
  </p:cSld>
  <p:clrMapOvr>
    <a:masterClrMapping/>
  </p:clrMapOvr>
  <p:transition advTm="2406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28" name="Picture 73" descr="http://202.117.1.8:8080/Picture/M.1355368617.A/252012/XJTU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311900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9"/>
          <p:cNvSpPr txBox="1">
            <a:spLocks noChangeArrowheads="1"/>
          </p:cNvSpPr>
          <p:nvPr userDrawn="1"/>
        </p:nvSpPr>
        <p:spPr bwMode="auto">
          <a:xfrm>
            <a:off x="6942138" y="6389688"/>
            <a:ext cx="1878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20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人工智能与机器人研究所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505200" y="63452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70C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3D3EB8B-2BEA-443A-A767-E908EC51E7E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ransition advTm="2406"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itchFamily="18" charset="0"/>
          <a:ea typeface="黑体" pitchFamily="2" charset="-122"/>
          <a:cs typeface="Times New Roman" pitchFamily="18" charset="0"/>
        </a:defRPr>
      </a:lvl9pPr>
    </p:titleStyle>
    <p:bodyStyle>
      <a:lvl1pPr marL="342900" indent="-34290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1pPr>
      <a:lvl2pPr marL="742950" indent="-28575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2pPr>
      <a:lvl3pPr marL="1143000" indent="-22860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3pPr>
      <a:lvl4pPr marL="1600200" indent="-22860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4pPr>
      <a:lvl5pPr marL="2057400" indent="-228600" algn="just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itchFamily="18" charset="0"/>
          <a:ea typeface="黑体" pitchFamily="49" charset="-122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40.w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34.wmf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36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3.emf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jpeg"/><Relationship Id="rId1" Type="http://schemas.openxmlformats.org/officeDocument/2006/relationships/tags" Target="../tags/tag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基于隐形状模型的手掌识别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38662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</a:rPr>
              <a:t>学 位 申 请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lang="zh-CN" altLang="en-US" sz="2400" b="1" dirty="0" smtClean="0">
                <a:latin typeface="+mn-ea"/>
              </a:rPr>
              <a:t>余  静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r>
              <a:rPr lang="zh-CN" altLang="en-US" sz="2400" b="1" dirty="0">
                <a:solidFill>
                  <a:srgbClr val="000000"/>
                </a:solidFill>
              </a:rPr>
              <a:t>指 导 教 师：梅魁志 副教授</a:t>
            </a:r>
          </a:p>
          <a:p>
            <a:r>
              <a:rPr lang="zh-CN" altLang="en-US" sz="2400" b="1" dirty="0">
                <a:solidFill>
                  <a:srgbClr val="000000"/>
                </a:solidFill>
              </a:rPr>
              <a:t>学 科 领 域：控制工程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r>
              <a:rPr lang="zh-CN" altLang="en-US" sz="2400" b="1" dirty="0">
                <a:solidFill>
                  <a:srgbClr val="000000"/>
                </a:solidFill>
              </a:rPr>
              <a:t>学 位 类 别：工程硕士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r>
              <a:rPr lang="zh-CN" altLang="en-US" sz="2400" b="1" dirty="0">
                <a:solidFill>
                  <a:srgbClr val="000000"/>
                </a:solidFill>
              </a:rPr>
              <a:t>申 请 时 间：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2014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年</a:t>
            </a:r>
            <a:r>
              <a:rPr lang="en-US" altLang="zh-CN" sz="2400" b="1" dirty="0">
                <a:solidFill>
                  <a:srgbClr val="000000"/>
                </a:solidFill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</a:rPr>
              <a:t>月</a:t>
            </a:r>
          </a:p>
        </p:txBody>
      </p: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2.2 </a:t>
            </a:r>
            <a:r>
              <a:rPr lang="zh-CN" altLang="zh-CN" dirty="0" smtClean="0"/>
              <a:t>特征</a:t>
            </a:r>
            <a:r>
              <a:rPr lang="zh-CN" altLang="en-US" dirty="0" smtClean="0"/>
              <a:t>介绍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3744416"/>
          </a:xfrm>
        </p:spPr>
        <p:txBody>
          <a:bodyPr rtlCol="0"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/>
              <a:t>特征</a:t>
            </a:r>
            <a:r>
              <a:rPr lang="zh-CN" altLang="en-US" dirty="0" smtClean="0"/>
              <a:t>点提取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dirty="0" smtClean="0"/>
              <a:t>旋转不变性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规模适应性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err="1" smtClean="0"/>
              <a:t>DoG</a:t>
            </a:r>
            <a:r>
              <a:rPr lang="en-US" altLang="zh-CN" dirty="0" smtClean="0"/>
              <a:t> (Difference of  Gaussian)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图片块描述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灰度特征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与特征点提取半径一致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尺度规模不变性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统一缩放至</a:t>
            </a:r>
            <a:r>
              <a:rPr lang="en-US" altLang="zh-CN" dirty="0" smtClean="0"/>
              <a:t>25*25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去除光照影响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均值过滤（像素值与均值的差值）</a:t>
            </a:r>
            <a:endParaRPr lang="en-US" altLang="zh-CN" dirty="0" smtClean="0"/>
          </a:p>
        </p:txBody>
      </p:sp>
      <p:pic>
        <p:nvPicPr>
          <p:cNvPr id="3074" name="图片 43" descr="F:\论文\2-1手部提取图片块示意图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07579"/>
            <a:ext cx="3312368" cy="29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52306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629DCF-6552-4C66-99A2-3BEBA5351B19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20515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20516" name="Rectangle 13"/>
            <p:cNvSpPr>
              <a:spLocks noChangeArrowheads="1"/>
            </p:cNvSpPr>
            <p:nvPr/>
          </p:nvSpPr>
          <p:spPr bwMode="auto">
            <a:xfrm>
              <a:off x="563499" y="1023821"/>
              <a:ext cx="1500017" cy="7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2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9pPr>
            </a:lstStyle>
            <a:p>
              <a:pPr lvl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/>
                <a:t>研究工作内容和</a:t>
              </a:r>
              <a:r>
                <a:rPr lang="zh-CN" altLang="en-US" sz="2000" dirty="0" smtClean="0"/>
                <a:t>实现</a:t>
              </a:r>
              <a:endParaRPr lang="zh-CN" altLang="en-US" sz="2000" dirty="0"/>
            </a:p>
          </p:txBody>
        </p:sp>
      </p:grpSp>
      <p:sp>
        <p:nvSpPr>
          <p:cNvPr id="15" name="矩形 6"/>
          <p:cNvSpPr>
            <a:spLocks/>
          </p:cNvSpPr>
          <p:nvPr/>
        </p:nvSpPr>
        <p:spPr bwMode="auto">
          <a:xfrm>
            <a:off x="4312171" y="3248347"/>
            <a:ext cx="3147839" cy="388938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2000" kern="0">
              <a:solidFill>
                <a:srgbClr val="1F497D"/>
              </a:solidFill>
              <a:ea typeface="微软雅黑" pitchFamily="34" charset="-122"/>
            </a:endParaRPr>
          </a:p>
        </p:txBody>
      </p:sp>
      <p:grpSp>
        <p:nvGrpSpPr>
          <p:cNvPr id="20486" name="Group 19"/>
          <p:cNvGrpSpPr>
            <a:grpSpLocks/>
          </p:cNvGrpSpPr>
          <p:nvPr/>
        </p:nvGrpSpPr>
        <p:grpSpPr bwMode="auto">
          <a:xfrm>
            <a:off x="3635896" y="3068960"/>
            <a:ext cx="747713" cy="741362"/>
            <a:chOff x="0" y="0"/>
            <a:chExt cx="747186" cy="740914"/>
          </a:xfrm>
        </p:grpSpPr>
        <p:grpSp>
          <p:nvGrpSpPr>
            <p:cNvPr id="20509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rgbClr val="C00000">
                  <a:alpha val="80000"/>
                </a:srgb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3952131" y="2414550"/>
            <a:ext cx="3147839" cy="388937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19129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9" name="Group 29"/>
          <p:cNvGrpSpPr>
            <a:grpSpLocks/>
          </p:cNvGrpSpPr>
          <p:nvPr/>
        </p:nvGrpSpPr>
        <p:grpSpPr bwMode="auto">
          <a:xfrm>
            <a:off x="3275856" y="2239925"/>
            <a:ext cx="747712" cy="739775"/>
            <a:chOff x="0" y="0"/>
            <a:chExt cx="747186" cy="740120"/>
          </a:xfrm>
        </p:grpSpPr>
        <p:grpSp>
          <p:nvGrpSpPr>
            <p:cNvPr id="20499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6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1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0" name="Group 15"/>
          <p:cNvGrpSpPr>
            <a:grpSpLocks/>
          </p:cNvGrpSpPr>
          <p:nvPr/>
        </p:nvGrpSpPr>
        <p:grpSpPr bwMode="auto">
          <a:xfrm>
            <a:off x="3944441" y="4087986"/>
            <a:ext cx="3147839" cy="388938"/>
            <a:chOff x="0" y="0"/>
            <a:chExt cx="4372005" cy="388800"/>
          </a:xfrm>
        </p:grpSpPr>
        <p:sp>
          <p:nvSpPr>
            <p:cNvPr id="8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8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检测过程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1" name="Group 29"/>
          <p:cNvGrpSpPr>
            <a:grpSpLocks/>
          </p:cNvGrpSpPr>
          <p:nvPr/>
        </p:nvGrpSpPr>
        <p:grpSpPr bwMode="auto">
          <a:xfrm>
            <a:off x="3268166" y="3913361"/>
            <a:ext cx="747713" cy="739775"/>
            <a:chOff x="0" y="0"/>
            <a:chExt cx="747186" cy="740120"/>
          </a:xfrm>
        </p:grpSpPr>
        <p:grpSp>
          <p:nvGrpSpPr>
            <p:cNvPr id="2049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9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92" name="矩形 2"/>
          <p:cNvSpPr>
            <a:spLocks noChangeArrowheads="1"/>
          </p:cNvSpPr>
          <p:nvPr/>
        </p:nvSpPr>
        <p:spPr bwMode="auto">
          <a:xfrm>
            <a:off x="4564584" y="3212976"/>
            <a:ext cx="1107996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lang="zh-CN" altLang="en-US" sz="18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过程</a:t>
            </a:r>
            <a:endParaRPr lang="en-US" altLang="zh-CN" sz="18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3232051" y="4768254"/>
            <a:ext cx="3147839" cy="388938"/>
            <a:chOff x="0" y="0"/>
            <a:chExt cx="4372005" cy="388800"/>
          </a:xfrm>
        </p:grpSpPr>
        <p:sp>
          <p:nvSpPr>
            <p:cNvPr id="42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3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优化与扩展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2555776" y="4561433"/>
            <a:ext cx="747713" cy="739775"/>
            <a:chOff x="0" y="0"/>
            <a:chExt cx="747186" cy="740120"/>
          </a:xfrm>
        </p:grpSpPr>
        <p:grpSp>
          <p:nvGrpSpPr>
            <p:cNvPr id="4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7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8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Group 15"/>
          <p:cNvGrpSpPr>
            <a:grpSpLocks/>
          </p:cNvGrpSpPr>
          <p:nvPr/>
        </p:nvGrpSpPr>
        <p:grpSpPr bwMode="auto">
          <a:xfrm>
            <a:off x="3206777" y="1700808"/>
            <a:ext cx="3147839" cy="399852"/>
            <a:chOff x="0" y="-10910"/>
            <a:chExt cx="4372005" cy="399710"/>
          </a:xfrm>
        </p:grpSpPr>
        <p:sp>
          <p:nvSpPr>
            <p:cNvPr id="50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1" name="TextBox 146"/>
            <p:cNvSpPr txBox="1">
              <a:spLocks noChangeArrowheads="1"/>
            </p:cNvSpPr>
            <p:nvPr/>
          </p:nvSpPr>
          <p:spPr bwMode="auto">
            <a:xfrm>
              <a:off x="192089" y="-10910"/>
              <a:ext cx="1912950" cy="39644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样本介绍</a:t>
              </a:r>
            </a:p>
          </p:txBody>
        </p:sp>
      </p:grpSp>
      <p:grpSp>
        <p:nvGrpSpPr>
          <p:cNvPr id="52" name="Group 29"/>
          <p:cNvGrpSpPr>
            <a:grpSpLocks/>
          </p:cNvGrpSpPr>
          <p:nvPr/>
        </p:nvGrpSpPr>
        <p:grpSpPr bwMode="auto">
          <a:xfrm>
            <a:off x="2530502" y="1537097"/>
            <a:ext cx="747713" cy="739775"/>
            <a:chOff x="0" y="0"/>
            <a:chExt cx="747186" cy="740120"/>
          </a:xfrm>
        </p:grpSpPr>
        <p:grpSp>
          <p:nvGrpSpPr>
            <p:cNvPr id="5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55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168405" y="2414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特征介绍</a:t>
            </a:r>
            <a:endParaRPr lang="en-US" altLang="zh-CN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925618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2.3 </a:t>
            </a:r>
            <a:r>
              <a:rPr lang="zh-CN" altLang="en-US" dirty="0" smtClean="0"/>
              <a:t>训练过程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码本结构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1536" y="4725144"/>
                <a:ext cx="686881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其中，目标中心坐标：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，特征坐标及尺寸：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　　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入口：代表特征。每个入口有多个记录。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6" y="4725144"/>
                <a:ext cx="6868816" cy="668260"/>
              </a:xfrm>
              <a:prstGeom prst="rect">
                <a:avLst/>
              </a:prstGeom>
              <a:blipFill rotWithShape="1">
                <a:blip r:embed="rId3"/>
                <a:stretch>
                  <a:fillRect l="-799" t="-7273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6" y="908720"/>
            <a:ext cx="74009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784948"/>
              </p:ext>
            </p:extLst>
          </p:nvPr>
        </p:nvGraphicFramePr>
        <p:xfrm>
          <a:off x="1619671" y="5393404"/>
          <a:ext cx="3452181" cy="33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5" imgW="2450880" imgH="241200" progId="Equation.DSMT4">
                  <p:embed/>
                </p:oleObj>
              </mc:Choice>
              <mc:Fallback>
                <p:oleObj name="Equation" r:id="rId5" imgW="2450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671" y="5393404"/>
                        <a:ext cx="3452181" cy="339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857904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2.3 </a:t>
            </a:r>
            <a:r>
              <a:rPr lang="zh-CN" altLang="en-US" dirty="0" smtClean="0"/>
              <a:t>训练过程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码本入口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772816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特征提取加入特征池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目标掩模过滤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特征池聚类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RNN</a:t>
            </a:r>
            <a:r>
              <a:rPr lang="zh-CN" altLang="en-US" dirty="0" smtClean="0"/>
              <a:t>合成聚类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去除规模为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的噪声点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21397"/>
              </p:ext>
            </p:extLst>
          </p:nvPr>
        </p:nvGraphicFramePr>
        <p:xfrm>
          <a:off x="3203848" y="1124744"/>
          <a:ext cx="568642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Visio" r:id="rId3" imgW="7066785" imgH="5281201" progId="Visio.Drawing.11">
                  <p:embed/>
                </p:oleObj>
              </mc:Choice>
              <mc:Fallback>
                <p:oleObj name="Visio" r:id="rId3" imgW="7066785" imgH="528120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124744"/>
                        <a:ext cx="5686425" cy="424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63291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2.3 </a:t>
            </a:r>
            <a:r>
              <a:rPr lang="zh-CN" altLang="en-US" dirty="0" smtClean="0"/>
              <a:t>训练过程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码本记录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836712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特征池重新匹配码本入口</a:t>
            </a:r>
            <a:endParaRPr lang="en-US" altLang="zh-CN" sz="2000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记录相对于目标中心的坐标</a:t>
            </a:r>
            <a:endParaRPr lang="en-US" altLang="zh-CN" sz="2000" dirty="0" smtClean="0"/>
          </a:p>
          <a:p>
            <a:pPr marL="457200" lvl="1" indent="0" eaLnBrk="1" fontAlgn="auto" hangingPunct="1">
              <a:spcAft>
                <a:spcPts val="0"/>
              </a:spcAft>
              <a:buNone/>
              <a:defRPr/>
            </a:pPr>
            <a:r>
              <a:rPr lang="zh-CN" altLang="en-US" sz="2000" dirty="0" smtClean="0"/>
              <a:t>  记</a:t>
            </a:r>
            <a:r>
              <a:rPr lang="zh-CN" altLang="en-US" sz="2000" dirty="0"/>
              <a:t>作一</a:t>
            </a:r>
            <a:r>
              <a:rPr lang="zh-CN" altLang="en-US" sz="2000" dirty="0" smtClean="0"/>
              <a:t>次出现（</a:t>
            </a:r>
            <a:r>
              <a:rPr lang="en-US" altLang="zh-CN" sz="2000" dirty="0" smtClean="0"/>
              <a:t>Occurrence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sz="2000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sz="2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201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28800"/>
            <a:ext cx="5472608" cy="403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2111054"/>
                <a:ext cx="3961430" cy="690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目标中心坐标：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特征</a:t>
                </a:r>
                <a:r>
                  <a:rPr lang="zh-CN" altLang="en-US" dirty="0"/>
                  <a:t>坐标及尺寸：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111054"/>
                <a:ext cx="3961430" cy="690189"/>
              </a:xfrm>
              <a:prstGeom prst="rect">
                <a:avLst/>
              </a:prstGeom>
              <a:blipFill rotWithShape="0">
                <a:blip r:embed="rId4"/>
                <a:stretch>
                  <a:fillRect l="-1231" t="-7018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320250"/>
              </p:ext>
            </p:extLst>
          </p:nvPr>
        </p:nvGraphicFramePr>
        <p:xfrm>
          <a:off x="323528" y="2873251"/>
          <a:ext cx="345281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Equation" r:id="rId5" imgW="2450880" imgH="241200" progId="Equation.DSMT4">
                  <p:embed/>
                </p:oleObj>
              </mc:Choice>
              <mc:Fallback>
                <p:oleObj name="Equation" r:id="rId5" imgW="2450880" imgH="241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873251"/>
                        <a:ext cx="3452813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352869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629DCF-6552-4C66-99A2-3BEBA5351B19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20515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20516" name="Rectangle 13"/>
            <p:cNvSpPr>
              <a:spLocks noChangeArrowheads="1"/>
            </p:cNvSpPr>
            <p:nvPr/>
          </p:nvSpPr>
          <p:spPr bwMode="auto">
            <a:xfrm>
              <a:off x="563499" y="1023821"/>
              <a:ext cx="1500017" cy="7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2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9pPr>
            </a:lstStyle>
            <a:p>
              <a:pPr lvl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/>
                <a:t>研究工作内容和</a:t>
              </a:r>
              <a:r>
                <a:rPr lang="zh-CN" altLang="en-US" sz="2000" dirty="0" smtClean="0"/>
                <a:t>实现</a:t>
              </a:r>
              <a:endParaRPr lang="zh-CN" altLang="en-US" sz="2000" dirty="0"/>
            </a:p>
          </p:txBody>
        </p:sp>
      </p:grpSp>
      <p:sp>
        <p:nvSpPr>
          <p:cNvPr id="15" name="矩形 6"/>
          <p:cNvSpPr>
            <a:spLocks/>
          </p:cNvSpPr>
          <p:nvPr/>
        </p:nvSpPr>
        <p:spPr bwMode="auto">
          <a:xfrm>
            <a:off x="3952131" y="4091161"/>
            <a:ext cx="3147839" cy="388938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2000" kern="0">
              <a:solidFill>
                <a:srgbClr val="1F497D"/>
              </a:solidFill>
              <a:ea typeface="微软雅黑" pitchFamily="34" charset="-122"/>
            </a:endParaRPr>
          </a:p>
        </p:txBody>
      </p:sp>
      <p:grpSp>
        <p:nvGrpSpPr>
          <p:cNvPr id="20486" name="Group 19"/>
          <p:cNvGrpSpPr>
            <a:grpSpLocks/>
          </p:cNvGrpSpPr>
          <p:nvPr/>
        </p:nvGrpSpPr>
        <p:grpSpPr bwMode="auto">
          <a:xfrm>
            <a:off x="3275856" y="3911774"/>
            <a:ext cx="747713" cy="741362"/>
            <a:chOff x="0" y="0"/>
            <a:chExt cx="747186" cy="740914"/>
          </a:xfrm>
        </p:grpSpPr>
        <p:grpSp>
          <p:nvGrpSpPr>
            <p:cNvPr id="20509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rgbClr val="C00000">
                  <a:alpha val="80000"/>
                </a:srgb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3952131" y="2414550"/>
            <a:ext cx="3147839" cy="388937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19129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9" name="Group 29"/>
          <p:cNvGrpSpPr>
            <a:grpSpLocks/>
          </p:cNvGrpSpPr>
          <p:nvPr/>
        </p:nvGrpSpPr>
        <p:grpSpPr bwMode="auto">
          <a:xfrm>
            <a:off x="3275856" y="2239925"/>
            <a:ext cx="747712" cy="739775"/>
            <a:chOff x="0" y="0"/>
            <a:chExt cx="747186" cy="740120"/>
          </a:xfrm>
        </p:grpSpPr>
        <p:grpSp>
          <p:nvGrpSpPr>
            <p:cNvPr id="20499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6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1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0" name="Group 15"/>
          <p:cNvGrpSpPr>
            <a:grpSpLocks/>
          </p:cNvGrpSpPr>
          <p:nvPr/>
        </p:nvGrpSpPr>
        <p:grpSpPr bwMode="auto">
          <a:xfrm>
            <a:off x="4232473" y="3252377"/>
            <a:ext cx="3147839" cy="388938"/>
            <a:chOff x="0" y="0"/>
            <a:chExt cx="4372005" cy="388800"/>
          </a:xfrm>
        </p:grpSpPr>
        <p:sp>
          <p:nvSpPr>
            <p:cNvPr id="8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8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训练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en-US" altLang="zh-CN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1" name="Group 29"/>
          <p:cNvGrpSpPr>
            <a:grpSpLocks/>
          </p:cNvGrpSpPr>
          <p:nvPr/>
        </p:nvGrpSpPr>
        <p:grpSpPr bwMode="auto">
          <a:xfrm>
            <a:off x="3556198" y="3077752"/>
            <a:ext cx="747713" cy="739775"/>
            <a:chOff x="0" y="0"/>
            <a:chExt cx="747186" cy="740120"/>
          </a:xfrm>
        </p:grpSpPr>
        <p:grpSp>
          <p:nvGrpSpPr>
            <p:cNvPr id="2049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9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92" name="矩形 2"/>
          <p:cNvSpPr>
            <a:spLocks noChangeArrowheads="1"/>
          </p:cNvSpPr>
          <p:nvPr/>
        </p:nvSpPr>
        <p:spPr bwMode="auto">
          <a:xfrm>
            <a:off x="4204544" y="4055790"/>
            <a:ext cx="1107996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检测过程</a:t>
            </a:r>
            <a:endParaRPr lang="en-US" altLang="zh-CN" sz="18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3232051" y="4768254"/>
            <a:ext cx="3147839" cy="388938"/>
            <a:chOff x="0" y="0"/>
            <a:chExt cx="4372005" cy="388800"/>
          </a:xfrm>
        </p:grpSpPr>
        <p:sp>
          <p:nvSpPr>
            <p:cNvPr id="42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3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优化与扩展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2555776" y="4561433"/>
            <a:ext cx="747713" cy="739775"/>
            <a:chOff x="0" y="0"/>
            <a:chExt cx="747186" cy="740120"/>
          </a:xfrm>
        </p:grpSpPr>
        <p:grpSp>
          <p:nvGrpSpPr>
            <p:cNvPr id="4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7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8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Group 15"/>
          <p:cNvGrpSpPr>
            <a:grpSpLocks/>
          </p:cNvGrpSpPr>
          <p:nvPr/>
        </p:nvGrpSpPr>
        <p:grpSpPr bwMode="auto">
          <a:xfrm>
            <a:off x="3206777" y="1700808"/>
            <a:ext cx="3147839" cy="399852"/>
            <a:chOff x="0" y="-10910"/>
            <a:chExt cx="4372005" cy="399710"/>
          </a:xfrm>
        </p:grpSpPr>
        <p:sp>
          <p:nvSpPr>
            <p:cNvPr id="50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1" name="TextBox 146"/>
            <p:cNvSpPr txBox="1">
              <a:spLocks noChangeArrowheads="1"/>
            </p:cNvSpPr>
            <p:nvPr/>
          </p:nvSpPr>
          <p:spPr bwMode="auto">
            <a:xfrm>
              <a:off x="192089" y="-10910"/>
              <a:ext cx="1912950" cy="39644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样本介绍</a:t>
              </a:r>
            </a:p>
          </p:txBody>
        </p:sp>
      </p:grpSp>
      <p:grpSp>
        <p:nvGrpSpPr>
          <p:cNvPr id="52" name="Group 29"/>
          <p:cNvGrpSpPr>
            <a:grpSpLocks/>
          </p:cNvGrpSpPr>
          <p:nvPr/>
        </p:nvGrpSpPr>
        <p:grpSpPr bwMode="auto">
          <a:xfrm>
            <a:off x="2530502" y="1537097"/>
            <a:ext cx="747713" cy="739775"/>
            <a:chOff x="0" y="0"/>
            <a:chExt cx="747186" cy="740120"/>
          </a:xfrm>
        </p:grpSpPr>
        <p:grpSp>
          <p:nvGrpSpPr>
            <p:cNvPr id="5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55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168405" y="2414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特征介绍</a:t>
            </a:r>
            <a:endParaRPr lang="en-US" altLang="zh-CN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626157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2.4 </a:t>
            </a:r>
            <a:r>
              <a:rPr lang="zh-CN" altLang="en-US" dirty="0" smtClean="0"/>
              <a:t>检测过程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8895"/>
              </p:ext>
            </p:extLst>
          </p:nvPr>
        </p:nvGraphicFramePr>
        <p:xfrm>
          <a:off x="3635896" y="894581"/>
          <a:ext cx="50673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Visio" r:id="rId3" imgW="5060734" imgH="3032541" progId="Visio.Drawing.11">
                  <p:embed/>
                </p:oleObj>
              </mc:Choice>
              <mc:Fallback>
                <p:oleObj name="Visio" r:id="rId3" imgW="5060734" imgH="303254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894581"/>
                        <a:ext cx="5067300" cy="303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-324544" y="1052736"/>
            <a:ext cx="5616624" cy="3744416"/>
          </a:xfrm>
        </p:spPr>
        <p:txBody>
          <a:bodyPr rtlCol="0">
            <a:normAutofit fontScale="850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(a)</a:t>
            </a:r>
            <a:r>
              <a:rPr lang="zh-CN" altLang="en-US" dirty="0" smtClean="0"/>
              <a:t>原图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(b)</a:t>
            </a:r>
            <a:r>
              <a:rPr lang="zh-CN" altLang="en-US" dirty="0" smtClean="0"/>
              <a:t>灰度图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(c)</a:t>
            </a:r>
            <a:r>
              <a:rPr lang="zh-CN" altLang="en-US" dirty="0" smtClean="0"/>
              <a:t>提取特征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(d)</a:t>
            </a:r>
            <a:r>
              <a:rPr lang="zh-CN" altLang="en-US" dirty="0" smtClean="0">
                <a:solidFill>
                  <a:srgbClr val="FF0000"/>
                </a:solidFill>
              </a:rPr>
              <a:t>匹配码本入口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(e)</a:t>
            </a:r>
            <a:r>
              <a:rPr lang="zh-CN" altLang="en-US" dirty="0" smtClean="0">
                <a:solidFill>
                  <a:srgbClr val="FF0000"/>
                </a:solidFill>
              </a:rPr>
              <a:t>目标中心投票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(</a:t>
            </a:r>
            <a:r>
              <a:rPr lang="en-US" altLang="zh-CN" dirty="0" err="1"/>
              <a:t>x,y,s</a:t>
            </a:r>
            <a:r>
              <a:rPr lang="en-US" altLang="zh-CN" dirty="0"/>
              <a:t>)</a:t>
            </a:r>
            <a:r>
              <a:rPr lang="zh-CN" altLang="en-US" dirty="0"/>
              <a:t>三维投票空间</a:t>
            </a: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(f)</a:t>
            </a:r>
            <a:r>
              <a:rPr lang="zh-CN" altLang="en-US" dirty="0" smtClean="0">
                <a:solidFill>
                  <a:srgbClr val="FF0000"/>
                </a:solidFill>
              </a:rPr>
              <a:t>获取概率最大的假设点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均值漂移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/>
              <a:t>(g)</a:t>
            </a:r>
            <a:r>
              <a:rPr lang="zh-CN" altLang="en-US" dirty="0" smtClean="0"/>
              <a:t>目标分割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像素前景背景概率投票</a:t>
            </a:r>
            <a:endParaRPr lang="en-US" altLang="zh-CN" dirty="0"/>
          </a:p>
          <a:p>
            <a:pPr marL="457200" lvl="1" indent="0" eaLnBrk="1" fontAlgn="auto" hangingPunct="1">
              <a:spcAft>
                <a:spcPts val="0"/>
              </a:spcAft>
              <a:buNone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1709434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2.4 </a:t>
            </a:r>
            <a:r>
              <a:rPr lang="zh-CN" altLang="en-US" dirty="0" smtClean="0"/>
              <a:t>检测过程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两次参考码本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400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13437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9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09" y="1412776"/>
            <a:ext cx="5375303" cy="425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2.4 </a:t>
            </a:r>
            <a:r>
              <a:rPr lang="zh-CN" altLang="en-US" dirty="0" smtClean="0"/>
              <a:t>检测过程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投票空间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2808311"/>
          </a:xfrm>
        </p:spPr>
        <p:txBody>
          <a:bodyPr rtlCol="0">
            <a:normAutofit fontScale="700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/>
              <a:t>(</a:t>
            </a:r>
            <a:r>
              <a:rPr lang="en-US" altLang="zh-CN" dirty="0" err="1"/>
              <a:t>x,y,s</a:t>
            </a:r>
            <a:r>
              <a:rPr lang="en-US" altLang="zh-CN" dirty="0"/>
              <a:t>)</a:t>
            </a:r>
            <a:r>
              <a:rPr lang="zh-CN" altLang="en-US" dirty="0"/>
              <a:t>三维投票</a:t>
            </a:r>
            <a:r>
              <a:rPr lang="zh-CN" altLang="en-US" dirty="0" smtClean="0"/>
              <a:t>空间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规模适应性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/>
              <a:t>票坐标</a:t>
            </a: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/>
              <a:t>票权重</a:t>
            </a: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97881"/>
              </p:ext>
            </p:extLst>
          </p:nvPr>
        </p:nvGraphicFramePr>
        <p:xfrm>
          <a:off x="218356" y="4270252"/>
          <a:ext cx="2388239" cy="421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1" name="Equation" r:id="rId4" imgW="1943100" imgH="342900" progId="Equation.DSMT4">
                  <p:embed/>
                </p:oleObj>
              </mc:Choice>
              <mc:Fallback>
                <p:oleObj name="Equation" r:id="rId4" imgW="1943100" imgH="342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56" y="4270252"/>
                        <a:ext cx="2388239" cy="4214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217043"/>
            <a:ext cx="17430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897"/>
              </p:ext>
            </p:extLst>
          </p:nvPr>
        </p:nvGraphicFramePr>
        <p:xfrm>
          <a:off x="1749286" y="2420888"/>
          <a:ext cx="246267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2" name="Equation" r:id="rId7" imgW="1625400" imgH="241200" progId="Equation.DSMT4">
                  <p:embed/>
                </p:oleObj>
              </mc:Choice>
              <mc:Fallback>
                <p:oleObj name="Equation" r:id="rId7" imgW="162540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286" y="2420888"/>
                        <a:ext cx="2462674" cy="360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343528"/>
              </p:ext>
            </p:extLst>
          </p:nvPr>
        </p:nvGraphicFramePr>
        <p:xfrm>
          <a:off x="1691680" y="2924944"/>
          <a:ext cx="252028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3" name="Equation" r:id="rId9" imgW="1663700" imgH="241300" progId="Equation.DSMT4">
                  <p:embed/>
                </p:oleObj>
              </mc:Choice>
              <mc:Fallback>
                <p:oleObj name="Equation" r:id="rId9" imgW="1663700" imgH="241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924944"/>
                        <a:ext cx="2520280" cy="360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106338"/>
              </p:ext>
            </p:extLst>
          </p:nvPr>
        </p:nvGraphicFramePr>
        <p:xfrm>
          <a:off x="1691680" y="3501008"/>
          <a:ext cx="1558879" cy="357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" name="Equation" r:id="rId11" imgW="1040948" imgH="241195" progId="Equation.DSMT4">
                  <p:embed/>
                </p:oleObj>
              </mc:Choice>
              <mc:Fallback>
                <p:oleObj name="Equation" r:id="rId11" imgW="1040948" imgH="241195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501008"/>
                        <a:ext cx="1558879" cy="357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30368"/>
              </p:ext>
            </p:extLst>
          </p:nvPr>
        </p:nvGraphicFramePr>
        <p:xfrm>
          <a:off x="2254464" y="4797152"/>
          <a:ext cx="1381432" cy="50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" name="Equation" r:id="rId13" imgW="1117600" imgH="419100" progId="Equation.DSMT4">
                  <p:embed/>
                </p:oleObj>
              </mc:Choice>
              <mc:Fallback>
                <p:oleObj name="Equation" r:id="rId13" imgW="1117600" imgH="4191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464" y="4797152"/>
                        <a:ext cx="1381432" cy="503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479543"/>
              </p:ext>
            </p:extLst>
          </p:nvPr>
        </p:nvGraphicFramePr>
        <p:xfrm>
          <a:off x="2234580" y="5229200"/>
          <a:ext cx="1545332" cy="550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" name="Equation" r:id="rId15" imgW="1257120" imgH="444240" progId="Equation.DSMT4">
                  <p:embed/>
                </p:oleObj>
              </mc:Choice>
              <mc:Fallback>
                <p:oleObj name="Equation" r:id="rId15" imgW="1257120" imgH="4442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580" y="5229200"/>
                        <a:ext cx="1545332" cy="550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肘形连接符 33"/>
          <p:cNvCxnSpPr>
            <a:stCxn id="5" idx="2"/>
          </p:cNvCxnSpPr>
          <p:nvPr/>
        </p:nvCxnSpPr>
        <p:spPr>
          <a:xfrm rot="16200000" flipH="1">
            <a:off x="1342700" y="4761480"/>
            <a:ext cx="832346" cy="692797"/>
          </a:xfrm>
          <a:prstGeom prst="bentConnector3">
            <a:avLst>
              <a:gd name="adj1" fmla="val 10030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39547"/>
              </p:ext>
            </p:extLst>
          </p:nvPr>
        </p:nvGraphicFramePr>
        <p:xfrm>
          <a:off x="-36512" y="2979860"/>
          <a:ext cx="1520169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" name="Equation" r:id="rId17" imgW="965160" imgH="228600" progId="Equation.DSMT4">
                  <p:embed/>
                </p:oleObj>
              </mc:Choice>
              <mc:Fallback>
                <p:oleObj name="Equation" r:id="rId17" imgW="965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36512" y="2979860"/>
                        <a:ext cx="1520169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左大括号 41"/>
          <p:cNvSpPr/>
          <p:nvPr/>
        </p:nvSpPr>
        <p:spPr>
          <a:xfrm>
            <a:off x="1475656" y="2564904"/>
            <a:ext cx="216024" cy="1152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00"/>
          </a:p>
        </p:txBody>
      </p:sp>
      <p:cxnSp>
        <p:nvCxnSpPr>
          <p:cNvPr id="96" name="肘形连接符 95"/>
          <p:cNvCxnSpPr>
            <a:endCxn id="13" idx="1"/>
          </p:cNvCxnSpPr>
          <p:nvPr/>
        </p:nvCxnSpPr>
        <p:spPr>
          <a:xfrm rot="16200000" flipH="1">
            <a:off x="1917866" y="4712255"/>
            <a:ext cx="450633" cy="22256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1207"/>
      </p:ext>
    </p:extLst>
  </p:cSld>
  <p:clrMapOvr>
    <a:masterClrMapping/>
  </p:clrMapOvr>
  <p:transition advTm="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2.4 </a:t>
            </a:r>
            <a:r>
              <a:rPr lang="zh-CN" altLang="en-US" dirty="0" smtClean="0"/>
              <a:t>检测过程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均值漂移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4536504" cy="2808311"/>
          </a:xfrm>
        </p:spPr>
        <p:txBody>
          <a:bodyPr rtlCol="0">
            <a:normAutofit fontScale="625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对投票空间的多</a:t>
            </a:r>
            <a:r>
              <a:rPr lang="zh-CN" altLang="en-US" dirty="0"/>
              <a:t>个不同</a:t>
            </a:r>
            <a:r>
              <a:rPr lang="zh-CN" altLang="en-US" dirty="0" smtClean="0"/>
              <a:t>权重的票</a:t>
            </a:r>
            <a:r>
              <a:rPr lang="zh-CN" altLang="en-US" dirty="0"/>
              <a:t>，</a:t>
            </a:r>
            <a:r>
              <a:rPr lang="zh-CN" altLang="en-US" dirty="0" smtClean="0"/>
              <a:t>寻找概率最大处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从局部最大值处开始漂移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均值漂移模型估计</a:t>
            </a:r>
            <a:r>
              <a:rPr lang="zh-CN" altLang="zh-CN" dirty="0"/>
              <a:t>（</a:t>
            </a:r>
            <a:r>
              <a:rPr lang="en-US" altLang="zh-CN" dirty="0"/>
              <a:t>Mean-Shift Mode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MSME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对局部最大值进行均值漂移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/>
              <a:t>高斯核函数</a:t>
            </a:r>
            <a:endParaRPr lang="en-US" altLang="zh-CN" dirty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目标中心假设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821952"/>
              </p:ext>
            </p:extLst>
          </p:nvPr>
        </p:nvGraphicFramePr>
        <p:xfrm>
          <a:off x="4932040" y="836712"/>
          <a:ext cx="398145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Visio" r:id="rId3" imgW="3981880" imgH="4881691" progId="Visio.Drawing.11">
                  <p:embed/>
                </p:oleObj>
              </mc:Choice>
              <mc:Fallback>
                <p:oleObj name="Visio" r:id="rId3" imgW="3981880" imgH="488169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836712"/>
                        <a:ext cx="3981450" cy="488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212502"/>
              </p:ext>
            </p:extLst>
          </p:nvPr>
        </p:nvGraphicFramePr>
        <p:xfrm>
          <a:off x="755576" y="3195468"/>
          <a:ext cx="3236647" cy="593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" name="Equation" r:id="rId5" imgW="2755900" imgH="508000" progId="Equation.DSMT4">
                  <p:embed/>
                </p:oleObj>
              </mc:Choice>
              <mc:Fallback>
                <p:oleObj name="Equation" r:id="rId5" imgW="27559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195468"/>
                        <a:ext cx="3236647" cy="593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275504"/>
              </p:ext>
            </p:extLst>
          </p:nvPr>
        </p:nvGraphicFramePr>
        <p:xfrm>
          <a:off x="755576" y="4077072"/>
          <a:ext cx="1876709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" name="Equation" r:id="rId7" imgW="1333440" imgH="457200" progId="Equation.DSMT4">
                  <p:embed/>
                </p:oleObj>
              </mc:Choice>
              <mc:Fallback>
                <p:oleObj name="Equation" r:id="rId7" imgW="133344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77072"/>
                        <a:ext cx="1876709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1"/>
            <a:ext cx="2848917" cy="377943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3155"/>
      </p:ext>
    </p:extLst>
  </p:cSld>
  <p:clrMapOvr>
    <a:masterClrMapping/>
  </p:clrMapOvr>
  <p:transition advTm="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主要内容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6177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7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63F2BA-BA2C-4C54-806C-895D821DE38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629DCF-6552-4C66-99A2-3BEBA5351B19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20515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20516" name="Rectangle 13"/>
            <p:cNvSpPr>
              <a:spLocks noChangeArrowheads="1"/>
            </p:cNvSpPr>
            <p:nvPr/>
          </p:nvSpPr>
          <p:spPr bwMode="auto">
            <a:xfrm>
              <a:off x="563499" y="1023821"/>
              <a:ext cx="1500017" cy="7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2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9pPr>
            </a:lstStyle>
            <a:p>
              <a:pPr lvl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/>
                <a:t>研究工作内容和</a:t>
              </a:r>
              <a:r>
                <a:rPr lang="zh-CN" altLang="en-US" sz="2000" dirty="0" smtClean="0"/>
                <a:t>实现</a:t>
              </a:r>
              <a:endParaRPr lang="zh-CN" altLang="en-US" sz="2000" dirty="0"/>
            </a:p>
          </p:txBody>
        </p:sp>
      </p:grpSp>
      <p:sp>
        <p:nvSpPr>
          <p:cNvPr id="15" name="矩形 6"/>
          <p:cNvSpPr>
            <a:spLocks/>
          </p:cNvSpPr>
          <p:nvPr/>
        </p:nvSpPr>
        <p:spPr bwMode="auto">
          <a:xfrm>
            <a:off x="3304059" y="4739233"/>
            <a:ext cx="3147839" cy="388938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2000" kern="0" dirty="0">
              <a:solidFill>
                <a:srgbClr val="1F497D"/>
              </a:solidFill>
              <a:ea typeface="微软雅黑" pitchFamily="34" charset="-122"/>
            </a:endParaRPr>
          </a:p>
        </p:txBody>
      </p:sp>
      <p:grpSp>
        <p:nvGrpSpPr>
          <p:cNvPr id="20486" name="Group 19"/>
          <p:cNvGrpSpPr>
            <a:grpSpLocks/>
          </p:cNvGrpSpPr>
          <p:nvPr/>
        </p:nvGrpSpPr>
        <p:grpSpPr bwMode="auto">
          <a:xfrm>
            <a:off x="2627784" y="4559846"/>
            <a:ext cx="747713" cy="741362"/>
            <a:chOff x="0" y="0"/>
            <a:chExt cx="747186" cy="740914"/>
          </a:xfrm>
        </p:grpSpPr>
        <p:grpSp>
          <p:nvGrpSpPr>
            <p:cNvPr id="20509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rgbClr val="C00000">
                  <a:alpha val="80000"/>
                </a:srgb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3952131" y="2414550"/>
            <a:ext cx="3147839" cy="388937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19129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9" name="Group 29"/>
          <p:cNvGrpSpPr>
            <a:grpSpLocks/>
          </p:cNvGrpSpPr>
          <p:nvPr/>
        </p:nvGrpSpPr>
        <p:grpSpPr bwMode="auto">
          <a:xfrm>
            <a:off x="3275856" y="2239925"/>
            <a:ext cx="747712" cy="739775"/>
            <a:chOff x="0" y="0"/>
            <a:chExt cx="747186" cy="740120"/>
          </a:xfrm>
        </p:grpSpPr>
        <p:grpSp>
          <p:nvGrpSpPr>
            <p:cNvPr id="20499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6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1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0" name="Group 15"/>
          <p:cNvGrpSpPr>
            <a:grpSpLocks/>
          </p:cNvGrpSpPr>
          <p:nvPr/>
        </p:nvGrpSpPr>
        <p:grpSpPr bwMode="auto">
          <a:xfrm>
            <a:off x="4232473" y="3252377"/>
            <a:ext cx="3147839" cy="388938"/>
            <a:chOff x="0" y="0"/>
            <a:chExt cx="4372005" cy="388800"/>
          </a:xfrm>
        </p:grpSpPr>
        <p:sp>
          <p:nvSpPr>
            <p:cNvPr id="8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8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训练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en-US" altLang="zh-CN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1" name="Group 29"/>
          <p:cNvGrpSpPr>
            <a:grpSpLocks/>
          </p:cNvGrpSpPr>
          <p:nvPr/>
        </p:nvGrpSpPr>
        <p:grpSpPr bwMode="auto">
          <a:xfrm>
            <a:off x="3556198" y="3077752"/>
            <a:ext cx="747713" cy="739775"/>
            <a:chOff x="0" y="0"/>
            <a:chExt cx="747186" cy="740120"/>
          </a:xfrm>
        </p:grpSpPr>
        <p:grpSp>
          <p:nvGrpSpPr>
            <p:cNvPr id="2049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9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92" name="矩形 2"/>
          <p:cNvSpPr>
            <a:spLocks noChangeArrowheads="1"/>
          </p:cNvSpPr>
          <p:nvPr/>
        </p:nvSpPr>
        <p:spPr bwMode="auto">
          <a:xfrm>
            <a:off x="3441057" y="4703862"/>
            <a:ext cx="1338828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优化与扩展</a:t>
            </a:r>
            <a:endParaRPr lang="en-US" altLang="zh-CN" sz="18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3944441" y="4067869"/>
            <a:ext cx="3147839" cy="388938"/>
            <a:chOff x="0" y="0"/>
            <a:chExt cx="4372005" cy="388800"/>
          </a:xfrm>
        </p:grpSpPr>
        <p:sp>
          <p:nvSpPr>
            <p:cNvPr id="42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3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检测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</a:t>
              </a:r>
              <a:endParaRPr lang="en-US" altLang="zh-CN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3268166" y="3861048"/>
            <a:ext cx="747713" cy="739775"/>
            <a:chOff x="0" y="0"/>
            <a:chExt cx="747186" cy="740120"/>
          </a:xfrm>
        </p:grpSpPr>
        <p:grpSp>
          <p:nvGrpSpPr>
            <p:cNvPr id="4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7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8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Group 15"/>
          <p:cNvGrpSpPr>
            <a:grpSpLocks/>
          </p:cNvGrpSpPr>
          <p:nvPr/>
        </p:nvGrpSpPr>
        <p:grpSpPr bwMode="auto">
          <a:xfrm>
            <a:off x="3206777" y="1700808"/>
            <a:ext cx="3147839" cy="399852"/>
            <a:chOff x="0" y="-10910"/>
            <a:chExt cx="4372005" cy="399710"/>
          </a:xfrm>
        </p:grpSpPr>
        <p:sp>
          <p:nvSpPr>
            <p:cNvPr id="50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1" name="TextBox 146"/>
            <p:cNvSpPr txBox="1">
              <a:spLocks noChangeArrowheads="1"/>
            </p:cNvSpPr>
            <p:nvPr/>
          </p:nvSpPr>
          <p:spPr bwMode="auto">
            <a:xfrm>
              <a:off x="192089" y="-10910"/>
              <a:ext cx="1912950" cy="39644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样本介绍</a:t>
              </a:r>
            </a:p>
          </p:txBody>
        </p:sp>
      </p:grpSp>
      <p:grpSp>
        <p:nvGrpSpPr>
          <p:cNvPr id="52" name="Group 29"/>
          <p:cNvGrpSpPr>
            <a:grpSpLocks/>
          </p:cNvGrpSpPr>
          <p:nvPr/>
        </p:nvGrpSpPr>
        <p:grpSpPr bwMode="auto">
          <a:xfrm>
            <a:off x="2530502" y="1537097"/>
            <a:ext cx="747713" cy="739775"/>
            <a:chOff x="0" y="0"/>
            <a:chExt cx="747186" cy="740120"/>
          </a:xfrm>
        </p:grpSpPr>
        <p:grpSp>
          <p:nvGrpSpPr>
            <p:cNvPr id="5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55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168405" y="2414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特征介绍</a:t>
            </a:r>
            <a:endParaRPr lang="en-US" altLang="zh-CN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153479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2.5 </a:t>
            </a:r>
            <a:r>
              <a:rPr lang="zh-CN" altLang="en-US" dirty="0" smtClean="0"/>
              <a:t>优化与扩展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肤色掩模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/>
              <a:t>建立高斯肤色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/>
              <a:t>提取肤色</a:t>
            </a:r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建立高斯模型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测试样本掩模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特征点过滤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减小计算量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降低误检率</a:t>
            </a:r>
            <a:endParaRPr lang="en-US" altLang="zh-CN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23506"/>
            <a:ext cx="2361779" cy="182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83684"/>
              </p:ext>
            </p:extLst>
          </p:nvPr>
        </p:nvGraphicFramePr>
        <p:xfrm>
          <a:off x="2627784" y="2457078"/>
          <a:ext cx="11049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Equation" r:id="rId4" imgW="1104900" imgH="330200" progId="Equation.DSMT4">
                  <p:embed/>
                </p:oleObj>
              </mc:Choice>
              <mc:Fallback>
                <p:oleObj name="Equation" r:id="rId4" imgW="11049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457078"/>
                        <a:ext cx="11049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8219"/>
              </p:ext>
            </p:extLst>
          </p:nvPr>
        </p:nvGraphicFramePr>
        <p:xfrm>
          <a:off x="4531358" y="2852935"/>
          <a:ext cx="3064978" cy="2765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Visio" r:id="rId6" imgW="4294904" imgH="3873727" progId="Visio.Drawing.11">
                  <p:embed/>
                </p:oleObj>
              </mc:Choice>
              <mc:Fallback>
                <p:oleObj name="Visio" r:id="rId6" imgW="4294904" imgH="3873727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358" y="2852935"/>
                        <a:ext cx="3064978" cy="27659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234118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2.5 </a:t>
            </a:r>
            <a:r>
              <a:rPr lang="zh-CN" altLang="en-US" dirty="0" smtClean="0"/>
              <a:t>优化与扩展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码本组合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179512" y="836712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三个子类分别训练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每个测试样本用组合码本检测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依次检测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统一的投票空间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在投票空间距离和图像重叠率两方面去重</a:t>
            </a:r>
            <a:endParaRPr lang="en-US" altLang="zh-CN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57531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742839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1FBBBE-9416-43DA-A253-EBF4ED10F966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grpSp>
        <p:nvGrpSpPr>
          <p:cNvPr id="1536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15388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541251" y="1137984"/>
              <a:ext cx="1522264" cy="4000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 dirty="0" smtClean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结论与展望</a:t>
              </a:r>
              <a:endParaRPr lang="zh-CN" altLang="en-US" sz="20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3549650" y="1965325"/>
            <a:ext cx="3222079" cy="388938"/>
            <a:chOff x="0" y="0"/>
            <a:chExt cx="4372005" cy="388800"/>
          </a:xfrm>
        </p:grpSpPr>
        <p:sp>
          <p:nvSpPr>
            <p:cNvPr id="15" name="矩形 6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ea typeface="微软雅黑" pitchFamily="34" charset="-122"/>
              </a:endParaRPr>
            </a:p>
          </p:txBody>
        </p:sp>
        <p:sp>
          <p:nvSpPr>
            <p:cNvPr id="16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3595118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肤色掩模降低误检率效果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5" name="Group 15"/>
          <p:cNvGrpSpPr>
            <a:grpSpLocks/>
          </p:cNvGrpSpPr>
          <p:nvPr/>
        </p:nvGrpSpPr>
        <p:grpSpPr bwMode="auto">
          <a:xfrm>
            <a:off x="4086225" y="2739529"/>
            <a:ext cx="3222079" cy="388938"/>
            <a:chOff x="0" y="0"/>
            <a:chExt cx="4372005" cy="388800"/>
          </a:xfrm>
        </p:grpSpPr>
        <p:sp>
          <p:nvSpPr>
            <p:cNvPr id="2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2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2867045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码本降噪效果分析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6" name="Group 19"/>
          <p:cNvGrpSpPr>
            <a:grpSpLocks/>
          </p:cNvGrpSpPr>
          <p:nvPr/>
        </p:nvGrpSpPr>
        <p:grpSpPr bwMode="auto">
          <a:xfrm>
            <a:off x="2873375" y="1785938"/>
            <a:ext cx="747713" cy="741362"/>
            <a:chOff x="0" y="0"/>
            <a:chExt cx="747186" cy="740914"/>
          </a:xfrm>
        </p:grpSpPr>
        <p:grpSp>
          <p:nvGrpSpPr>
            <p:cNvPr id="15380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80000"/>
                </a:scheme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7" name="Group 29"/>
          <p:cNvGrpSpPr>
            <a:grpSpLocks/>
          </p:cNvGrpSpPr>
          <p:nvPr/>
        </p:nvGrpSpPr>
        <p:grpSpPr bwMode="auto">
          <a:xfrm>
            <a:off x="3409950" y="2564904"/>
            <a:ext cx="747713" cy="739775"/>
            <a:chOff x="0" y="0"/>
            <a:chExt cx="747186" cy="740120"/>
          </a:xfrm>
        </p:grpSpPr>
        <p:grpSp>
          <p:nvGrpSpPr>
            <p:cNvPr id="15376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8" name="Group 15"/>
          <p:cNvGrpSpPr>
            <a:grpSpLocks/>
          </p:cNvGrpSpPr>
          <p:nvPr/>
        </p:nvGrpSpPr>
        <p:grpSpPr bwMode="auto">
          <a:xfrm>
            <a:off x="4086225" y="3675633"/>
            <a:ext cx="3222079" cy="388938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7" y="25391"/>
              <a:ext cx="3775628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组合码本对整体性能的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提升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9" name="Group 29"/>
          <p:cNvGrpSpPr>
            <a:grpSpLocks/>
          </p:cNvGrpSpPr>
          <p:nvPr/>
        </p:nvGrpSpPr>
        <p:grpSpPr bwMode="auto">
          <a:xfrm>
            <a:off x="3409950" y="3501008"/>
            <a:ext cx="747712" cy="739775"/>
            <a:chOff x="0" y="0"/>
            <a:chExt cx="747186" cy="740120"/>
          </a:xfrm>
        </p:grpSpPr>
        <p:grpSp>
          <p:nvGrpSpPr>
            <p:cNvPr id="15370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7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Group 15"/>
          <p:cNvGrpSpPr>
            <a:grpSpLocks/>
          </p:cNvGrpSpPr>
          <p:nvPr/>
        </p:nvGrpSpPr>
        <p:grpSpPr bwMode="auto">
          <a:xfrm>
            <a:off x="3592091" y="4520034"/>
            <a:ext cx="3222079" cy="388938"/>
            <a:chOff x="0" y="0"/>
            <a:chExt cx="4372005" cy="388800"/>
          </a:xfrm>
        </p:grpSpPr>
        <p:sp>
          <p:nvSpPr>
            <p:cNvPr id="35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36" name="TextBox 146"/>
            <p:cNvSpPr txBox="1">
              <a:spLocks noChangeArrowheads="1"/>
            </p:cNvSpPr>
            <p:nvPr/>
          </p:nvSpPr>
          <p:spPr bwMode="auto">
            <a:xfrm>
              <a:off x="192087" y="25391"/>
              <a:ext cx="3775628" cy="338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整体性能与工作展望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Group 29"/>
          <p:cNvGrpSpPr>
            <a:grpSpLocks/>
          </p:cNvGrpSpPr>
          <p:nvPr/>
        </p:nvGrpSpPr>
        <p:grpSpPr bwMode="auto">
          <a:xfrm>
            <a:off x="2915816" y="4345409"/>
            <a:ext cx="747712" cy="739775"/>
            <a:chOff x="0" y="0"/>
            <a:chExt cx="747186" cy="740120"/>
          </a:xfrm>
        </p:grpSpPr>
        <p:grpSp>
          <p:nvGrpSpPr>
            <p:cNvPr id="41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3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4" name="椭圆 15"/>
              <p:cNvSpPr>
                <a:spLocks noChangeAspect="1"/>
              </p:cNvSpPr>
              <p:nvPr/>
            </p:nvSpPr>
            <p:spPr bwMode="auto">
              <a:xfrm>
                <a:off x="50716" y="51177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969021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3.1 </a:t>
            </a:r>
            <a:r>
              <a:rPr lang="zh-CN" altLang="en-US" dirty="0" smtClean="0"/>
              <a:t>肤色</a:t>
            </a:r>
            <a:r>
              <a:rPr lang="zh-CN" altLang="en-US" dirty="0"/>
              <a:t>掩模降低误检率</a:t>
            </a:r>
            <a:r>
              <a:rPr lang="zh-CN" altLang="en-US" dirty="0" smtClean="0"/>
              <a:t>效果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保持检测率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降低误检率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速度平均提升</a:t>
            </a:r>
            <a:r>
              <a:rPr lang="en-US" altLang="zh-CN" dirty="0" smtClean="0"/>
              <a:t>2.7</a:t>
            </a:r>
            <a:r>
              <a:rPr lang="zh-CN" altLang="en-US" dirty="0"/>
              <a:t>倍</a:t>
            </a:r>
            <a:endParaRPr lang="en-US" altLang="zh-CN" dirty="0" smtClean="0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24744"/>
            <a:ext cx="5330825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788024" y="5085184"/>
            <a:ext cx="282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单码本使用肤色前后效果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（朝右样本）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668333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3.2 </a:t>
            </a:r>
            <a:r>
              <a:rPr lang="zh-CN" altLang="en-US" dirty="0" smtClean="0"/>
              <a:t>码本</a:t>
            </a:r>
            <a:r>
              <a:rPr lang="zh-CN" altLang="en-US" dirty="0"/>
              <a:t>降噪效果</a:t>
            </a:r>
            <a:r>
              <a:rPr lang="zh-CN" altLang="en-US" dirty="0" smtClean="0"/>
              <a:t>分析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4896544" cy="3024335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/>
              <a:t>噪声特征导致错误投票</a:t>
            </a: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码本降噪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/>
              <a:t>去除聚类阶段规模为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zh-CN" altLang="en-US" dirty="0" smtClean="0"/>
              <a:t>类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433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0501"/>
            <a:ext cx="531653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638800" y="4726885"/>
            <a:ext cx="238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单码本降噪效果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（朝上样本）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811212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3.3 </a:t>
            </a:r>
            <a:r>
              <a:rPr lang="zh-CN" altLang="en-US" dirty="0" smtClean="0"/>
              <a:t>组合</a:t>
            </a:r>
            <a:r>
              <a:rPr lang="zh-CN" altLang="en-US" dirty="0"/>
              <a:t>码本对整体性能的提升</a:t>
            </a:r>
            <a:endParaRPr lang="zh-CN" altLang="en-US" dirty="0" smtClean="0"/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统一的投票空间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对不包含共有特征的目标无影响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对包含</a:t>
            </a:r>
            <a:r>
              <a:rPr lang="zh-CN" altLang="en-US" dirty="0"/>
              <a:t>共有特征的</a:t>
            </a:r>
            <a:r>
              <a:rPr lang="zh-CN" altLang="en-US" dirty="0" smtClean="0"/>
              <a:t>目标提高了检测概率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5362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48880"/>
            <a:ext cx="4203464" cy="315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512672"/>
              </p:ext>
            </p:extLst>
          </p:nvPr>
        </p:nvGraphicFramePr>
        <p:xfrm>
          <a:off x="5076056" y="848477"/>
          <a:ext cx="3816423" cy="1644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Visio" r:id="rId4" imgW="5302788" imgH="2287313" progId="Visio.Drawing.11">
                  <p:embed/>
                </p:oleObj>
              </mc:Choice>
              <mc:Fallback>
                <p:oleObj name="Visio" r:id="rId4" imgW="5302788" imgH="228731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848477"/>
                        <a:ext cx="3816423" cy="1644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638800" y="5517232"/>
            <a:ext cx="238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单码本</a:t>
            </a:r>
            <a:r>
              <a:rPr lang="en-US" altLang="zh-CN" dirty="0" smtClean="0"/>
              <a:t>VS</a:t>
            </a:r>
            <a:r>
              <a:rPr lang="zh-CN" altLang="en-US" dirty="0" smtClean="0"/>
              <a:t>组合码本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（朝上样本）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875636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3.4 </a:t>
            </a:r>
            <a:r>
              <a:rPr lang="zh-CN" altLang="en-US" dirty="0" smtClean="0"/>
              <a:t>整体性能与工作展望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24544" y="1412777"/>
            <a:ext cx="5616624" cy="3744416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组合码本对所有子类的测试结果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zh-CN" dirty="0" smtClean="0"/>
              <a:t>检测率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76.46%   </a:t>
            </a:r>
            <a:r>
              <a:rPr lang="zh-CN" altLang="zh-CN" dirty="0" smtClean="0"/>
              <a:t>误</a:t>
            </a:r>
            <a:r>
              <a:rPr lang="zh-CN" altLang="zh-CN" dirty="0"/>
              <a:t>检</a:t>
            </a:r>
            <a:r>
              <a:rPr lang="zh-CN" altLang="zh-CN" dirty="0" smtClean="0"/>
              <a:t>率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72.91%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展望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减少误检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增加负样本难例</a:t>
            </a:r>
            <a:endParaRPr lang="en-US" altLang="zh-CN" dirty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进一步的假设过滤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 smtClean="0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6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67" y="1052736"/>
            <a:ext cx="3962673" cy="297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361896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1FBBBE-9416-43DA-A253-EBF4ED10F966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grpSp>
        <p:nvGrpSpPr>
          <p:cNvPr id="1536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15388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690485" y="1023821"/>
              <a:ext cx="1373031" cy="40006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 dirty="0" smtClean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回答问题</a:t>
              </a:r>
              <a:endParaRPr lang="zh-CN" altLang="en-US" sz="20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3549650" y="1965325"/>
            <a:ext cx="3222079" cy="388938"/>
            <a:chOff x="0" y="0"/>
            <a:chExt cx="4372005" cy="388800"/>
          </a:xfrm>
        </p:grpSpPr>
        <p:sp>
          <p:nvSpPr>
            <p:cNvPr id="15" name="矩形 6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ea typeface="微软雅黑" pitchFamily="34" charset="-122"/>
              </a:endParaRPr>
            </a:p>
          </p:txBody>
        </p:sp>
        <p:sp>
          <p:nvSpPr>
            <p:cNvPr id="16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29538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权炜老师问题</a:t>
              </a:r>
              <a:r>
                <a:rPr lang="en-US" altLang="zh-CN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5" name="Group 15"/>
          <p:cNvGrpSpPr>
            <a:grpSpLocks/>
          </p:cNvGrpSpPr>
          <p:nvPr/>
        </p:nvGrpSpPr>
        <p:grpSpPr bwMode="auto">
          <a:xfrm>
            <a:off x="4086225" y="3187700"/>
            <a:ext cx="3222079" cy="388938"/>
            <a:chOff x="0" y="0"/>
            <a:chExt cx="4372005" cy="388800"/>
          </a:xfrm>
        </p:grpSpPr>
        <p:sp>
          <p:nvSpPr>
            <p:cNvPr id="2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2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2867045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王进军老师问题</a:t>
              </a:r>
              <a:r>
                <a:rPr lang="en-US" altLang="zh-CN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6" name="Group 19"/>
          <p:cNvGrpSpPr>
            <a:grpSpLocks/>
          </p:cNvGrpSpPr>
          <p:nvPr/>
        </p:nvGrpSpPr>
        <p:grpSpPr bwMode="auto">
          <a:xfrm>
            <a:off x="2873375" y="1785938"/>
            <a:ext cx="747713" cy="741362"/>
            <a:chOff x="0" y="0"/>
            <a:chExt cx="747186" cy="740914"/>
          </a:xfrm>
        </p:grpSpPr>
        <p:grpSp>
          <p:nvGrpSpPr>
            <p:cNvPr id="15380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80000"/>
                </a:scheme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7" name="Group 29"/>
          <p:cNvGrpSpPr>
            <a:grpSpLocks/>
          </p:cNvGrpSpPr>
          <p:nvPr/>
        </p:nvGrpSpPr>
        <p:grpSpPr bwMode="auto">
          <a:xfrm>
            <a:off x="3409950" y="3013075"/>
            <a:ext cx="747713" cy="739775"/>
            <a:chOff x="0" y="0"/>
            <a:chExt cx="747186" cy="740120"/>
          </a:xfrm>
        </p:grpSpPr>
        <p:grpSp>
          <p:nvGrpSpPr>
            <p:cNvPr id="15376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8" name="Group 15"/>
          <p:cNvGrpSpPr>
            <a:grpSpLocks/>
          </p:cNvGrpSpPr>
          <p:nvPr/>
        </p:nvGrpSpPr>
        <p:grpSpPr bwMode="auto">
          <a:xfrm>
            <a:off x="3592091" y="4376018"/>
            <a:ext cx="3222079" cy="388938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299397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王进军老师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问题</a:t>
              </a:r>
              <a:r>
                <a:rPr lang="en-US" altLang="zh-CN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9" name="Group 29"/>
          <p:cNvGrpSpPr>
            <a:grpSpLocks/>
          </p:cNvGrpSpPr>
          <p:nvPr/>
        </p:nvGrpSpPr>
        <p:grpSpPr bwMode="auto">
          <a:xfrm>
            <a:off x="2915816" y="4201393"/>
            <a:ext cx="747712" cy="739775"/>
            <a:chOff x="0" y="0"/>
            <a:chExt cx="747186" cy="740120"/>
          </a:xfrm>
        </p:grpSpPr>
        <p:grpSp>
          <p:nvGrpSpPr>
            <p:cNvPr id="15370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7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59796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lvl="0"/>
            <a:r>
              <a:rPr lang="zh-CN" altLang="en-US" dirty="0"/>
              <a:t>回答问题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3ACB0-8A09-4B9C-8B11-7B1C3DFB590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611561" y="90872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权炜老师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76.46%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的最高检测率和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72.91%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的误检率，能否支撑此研究应用于实际系统中？如果不能，需要达到什么水平？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2420888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本文主要是对基本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ISM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算法在手掌检测上的应用作了探索，实际中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ISM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算法常与其它算法结合。如基于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MDL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Minimal Description Length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）的后期误检消除、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HOG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特征等等。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76" y="3940153"/>
            <a:ext cx="2006152" cy="153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83074"/>
            <a:ext cx="2119065" cy="158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91880" y="537321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标准</a:t>
            </a:r>
            <a:r>
              <a:rPr lang="en-US" altLang="zh-CN" sz="1200" dirty="0" smtClean="0"/>
              <a:t>ISM VS </a:t>
            </a:r>
            <a:r>
              <a:rPr lang="zh-CN" altLang="en-US" sz="1200" dirty="0" smtClean="0"/>
              <a:t>加圆角匹配的</a:t>
            </a:r>
            <a:r>
              <a:rPr lang="en-US" altLang="zh-CN" sz="1200" dirty="0" smtClean="0"/>
              <a:t>ISM </a:t>
            </a:r>
            <a:r>
              <a:rPr lang="zh-CN" altLang="en-US" sz="1200" dirty="0" smtClean="0"/>
              <a:t>（行人检测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88" y="53732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标准</a:t>
            </a:r>
            <a:r>
              <a:rPr lang="en-US" altLang="zh-CN" sz="1200" dirty="0" smtClean="0"/>
              <a:t>ISM </a:t>
            </a:r>
            <a:r>
              <a:rPr lang="zh-CN" altLang="en-US" sz="1200" dirty="0" smtClean="0"/>
              <a:t>（手掌检测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40153"/>
            <a:ext cx="2001540" cy="153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40152" y="53732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对标准</a:t>
            </a:r>
            <a:r>
              <a:rPr lang="en-US" altLang="zh-CN" sz="1200" dirty="0" smtClean="0"/>
              <a:t>ISM</a:t>
            </a:r>
            <a:r>
              <a:rPr lang="zh-CN" altLang="en-US" sz="1200" dirty="0" smtClean="0"/>
              <a:t>多方面扩展（行人检测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1FBBBE-9416-43DA-A253-EBF4ED10F966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1536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15388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690485" y="1023821"/>
              <a:ext cx="1373031" cy="70794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研究背景和意义</a:t>
              </a:r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3549650" y="1965325"/>
            <a:ext cx="3222079" cy="388938"/>
            <a:chOff x="0" y="0"/>
            <a:chExt cx="4372005" cy="388800"/>
          </a:xfrm>
        </p:grpSpPr>
        <p:sp>
          <p:nvSpPr>
            <p:cNvPr id="15" name="矩形 6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ea typeface="微软雅黑" pitchFamily="34" charset="-122"/>
              </a:endParaRPr>
            </a:p>
          </p:txBody>
        </p:sp>
        <p:sp>
          <p:nvSpPr>
            <p:cNvPr id="16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29538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手掌识别的应用背景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5" name="Group 15"/>
          <p:cNvGrpSpPr>
            <a:grpSpLocks/>
          </p:cNvGrpSpPr>
          <p:nvPr/>
        </p:nvGrpSpPr>
        <p:grpSpPr bwMode="auto">
          <a:xfrm>
            <a:off x="4086225" y="3187700"/>
            <a:ext cx="3222079" cy="388938"/>
            <a:chOff x="0" y="0"/>
            <a:chExt cx="4372005" cy="388800"/>
          </a:xfrm>
        </p:grpSpPr>
        <p:sp>
          <p:nvSpPr>
            <p:cNvPr id="2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2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2867045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统计学习算法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6" name="Group 19"/>
          <p:cNvGrpSpPr>
            <a:grpSpLocks/>
          </p:cNvGrpSpPr>
          <p:nvPr/>
        </p:nvGrpSpPr>
        <p:grpSpPr bwMode="auto">
          <a:xfrm>
            <a:off x="2873375" y="1785938"/>
            <a:ext cx="747713" cy="741362"/>
            <a:chOff x="0" y="0"/>
            <a:chExt cx="747186" cy="740914"/>
          </a:xfrm>
        </p:grpSpPr>
        <p:grpSp>
          <p:nvGrpSpPr>
            <p:cNvPr id="15380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80000"/>
                </a:scheme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7" name="Group 29"/>
          <p:cNvGrpSpPr>
            <a:grpSpLocks/>
          </p:cNvGrpSpPr>
          <p:nvPr/>
        </p:nvGrpSpPr>
        <p:grpSpPr bwMode="auto">
          <a:xfrm>
            <a:off x="3409950" y="3013075"/>
            <a:ext cx="747713" cy="739775"/>
            <a:chOff x="0" y="0"/>
            <a:chExt cx="747186" cy="740120"/>
          </a:xfrm>
        </p:grpSpPr>
        <p:grpSp>
          <p:nvGrpSpPr>
            <p:cNvPr id="15376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8" name="Group 15"/>
          <p:cNvGrpSpPr>
            <a:grpSpLocks/>
          </p:cNvGrpSpPr>
          <p:nvPr/>
        </p:nvGrpSpPr>
        <p:grpSpPr bwMode="auto">
          <a:xfrm>
            <a:off x="3592091" y="4376018"/>
            <a:ext cx="3222079" cy="388938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299397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ISM</a:t>
              </a: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算法的特点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369" name="Group 29"/>
          <p:cNvGrpSpPr>
            <a:grpSpLocks/>
          </p:cNvGrpSpPr>
          <p:nvPr/>
        </p:nvGrpSpPr>
        <p:grpSpPr bwMode="auto">
          <a:xfrm>
            <a:off x="2915816" y="4201393"/>
            <a:ext cx="747712" cy="739775"/>
            <a:chOff x="0" y="0"/>
            <a:chExt cx="747186" cy="740120"/>
          </a:xfrm>
        </p:grpSpPr>
        <p:grpSp>
          <p:nvGrpSpPr>
            <p:cNvPr id="15370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7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lvl="0"/>
            <a:r>
              <a:rPr lang="zh-CN" altLang="en-US" dirty="0"/>
              <a:t>回答问题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3ACB0-8A09-4B9C-8B11-7B1C3DFB590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611561" y="90872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王进军老师问题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</a:rPr>
              <a:t>进一步明确说明实验数据集的情况，并解释为什么没有使用一些国际标准的数据集做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测试。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2348880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训练集三个子类的容量分别为：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偏左为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480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，偏右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293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，朝上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680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张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。并对所有训练样本制作了目标分割掩模。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测试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集三个子类的容量分别为：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偏左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124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张，偏右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128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张，朝上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160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对于手掌检测，目前没有国际标准的数据集。因此只能人工采集，对每位志愿者尽可能多地采集样本。训练集来自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名志愿者，测试集来自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名志愿者。对所有采集的原始样本添加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了随机背景。</a:t>
            </a:r>
          </a:p>
        </p:txBody>
      </p:sp>
    </p:spTree>
    <p:extLst>
      <p:ext uri="{BB962C8B-B14F-4D97-AF65-F5344CB8AC3E}">
        <p14:creationId xmlns:p14="http://schemas.microsoft.com/office/powerpoint/2010/main" val="326995507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lvl="0"/>
            <a:r>
              <a:rPr lang="zh-CN" altLang="en-US" dirty="0"/>
              <a:t>回答问题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3ACB0-8A09-4B9C-8B11-7B1C3DFB590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611561" y="908720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王进军老师问题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和人脸检测、行人检测、车辆检测等相对刚性物体的检测相比，手掌检测的一个难点在于其形变。学术界对此类问题的方法首推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DPM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算法。本文的方法思路和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DPM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类似，所以有必要在两者之间进行一定的比较。</a:t>
            </a:r>
            <a:endParaRPr lang="zh-CN" alt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306896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隐形状模型的特点是只对目标区域进行特征提取，且可以得到目标分割的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结果。调研阶段考虑到，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ISM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算法只对目标区域提取特征，使特征池全部来源于目标，受背景的影响较小，得到的检测器对于背景应有适应性。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DPM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算法也是非常优秀的形变目标检测算法，课题组对此也将展开研究和对比。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25844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灯片编号占位符 1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AB46EC-994B-4B74-BEC0-741371D95E3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232784" y="2767281"/>
            <a:ext cx="6445995" cy="1754326"/>
          </a:xfrm>
          <a:prstGeom prst="rect">
            <a:avLst/>
          </a:prstGeom>
          <a:noFill/>
          <a:effectLst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+mn-lt"/>
                <a:ea typeface="+mn-ea"/>
              </a:rPr>
              <a:t>请各位老师批评指正</a:t>
            </a:r>
            <a:endParaRPr lang="en-US" altLang="zh-CN" sz="5400" b="1" cap="all" dirty="0" smtClean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+mn-lt"/>
                <a:ea typeface="+mn-ea"/>
              </a:rPr>
              <a:t>谢   </a:t>
            </a:r>
            <a:r>
              <a:rPr lang="zh-CN" altLang="en-US" sz="5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+mn-lt"/>
                <a:ea typeface="+mn-ea"/>
              </a:rPr>
              <a:t>谢</a:t>
            </a:r>
          </a:p>
        </p:txBody>
      </p: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 smtClean="0"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手掌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识别的应用背景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0" name="灯片编号占位符 4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E18E45-F8CA-40BA-B204-1ADFC58347A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dirty="0"/>
          </a:p>
        </p:txBody>
      </p:sp>
      <p:sp>
        <p:nvSpPr>
          <p:cNvPr id="16388" name="矩形 9"/>
          <p:cNvSpPr>
            <a:spLocks noChangeArrowheads="1"/>
          </p:cNvSpPr>
          <p:nvPr/>
        </p:nvSpPr>
        <p:spPr bwMode="auto">
          <a:xfrm>
            <a:off x="428624" y="1124744"/>
            <a:ext cx="3279279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371600" indent="-4572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marL="457200" lvl="1" indent="0" eaLnBrk="1" hangingPunct="1">
              <a:buNone/>
            </a:pPr>
            <a:r>
              <a:rPr lang="zh-CN" altLang="en-US" dirty="0" smtClean="0"/>
              <a:t>应用范围：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智能</a:t>
            </a:r>
            <a:r>
              <a:rPr lang="zh-CN" altLang="en-US" dirty="0"/>
              <a:t>家电控制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体感娱乐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身份鉴别</a:t>
            </a:r>
            <a:endParaRPr lang="en-US" altLang="zh-CN" dirty="0"/>
          </a:p>
        </p:txBody>
      </p:sp>
      <p:pic>
        <p:nvPicPr>
          <p:cNvPr id="16389" name="Picture 6" descr="http://images.cms.yidaba.com/secu/images/picew2k042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860800"/>
            <a:ext cx="21907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8" descr="https://encrypted-tbn0.gstatic.com/images?q=tbn:ANd9GcREMColJk6_dATZPYXrz2Tp9zbNU58k4849CXLdSEkkgdIq4h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3641725"/>
            <a:ext cx="24669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 descr="https://encrypted-tbn2.gstatic.com/images?q=tbn:ANd9GcSDhd6Vw03ubEYl5qN1Cz1CegWz4dr54cIKZJTKh7IY_7NwZTgW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89363"/>
            <a:ext cx="28479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9"/>
          <p:cNvSpPr>
            <a:spLocks noChangeArrowheads="1"/>
          </p:cNvSpPr>
          <p:nvPr/>
        </p:nvSpPr>
        <p:spPr bwMode="auto">
          <a:xfrm>
            <a:off x="3740993" y="1126251"/>
            <a:ext cx="3279279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371600" indent="-4572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marL="457200" lvl="1" indent="0" eaLnBrk="1" hangingPunct="1">
              <a:buNone/>
            </a:pPr>
            <a:r>
              <a:rPr lang="zh-CN" altLang="en-US" dirty="0" smtClean="0"/>
              <a:t>实现方式：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数据手套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Kinect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单目</a:t>
            </a:r>
            <a:r>
              <a:rPr lang="zh-CN" altLang="en-US" dirty="0" smtClean="0"/>
              <a:t>摄像头  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6191107" y="274027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√</a:t>
            </a:r>
            <a:endParaRPr lang="zh-CN" altLang="en-US" dirty="0"/>
          </a:p>
        </p:txBody>
      </p: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 smtClean="0"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统计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学习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算法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4" name="灯片编号占位符 4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DA43B7-E41C-47D6-8E52-5E7D4A80D68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dirty="0"/>
          </a:p>
        </p:txBody>
      </p:sp>
      <p:sp>
        <p:nvSpPr>
          <p:cNvPr id="17412" name="矩形 12"/>
          <p:cNvSpPr>
            <a:spLocks noChangeArrowheads="1"/>
          </p:cNvSpPr>
          <p:nvPr/>
        </p:nvSpPr>
        <p:spPr bwMode="auto">
          <a:xfrm>
            <a:off x="395288" y="1412875"/>
            <a:ext cx="68770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lvl="1" eaLnBrk="1" hangingPunct="1"/>
            <a:r>
              <a:rPr lang="zh-CN" altLang="en-US" dirty="0"/>
              <a:t>基于窗口</a:t>
            </a:r>
            <a:r>
              <a:rPr lang="zh-CN" altLang="en-US" dirty="0" smtClean="0"/>
              <a:t>扫描、积分</a:t>
            </a:r>
            <a:r>
              <a:rPr lang="zh-CN" altLang="en-US" dirty="0"/>
              <a:t>图</a:t>
            </a:r>
            <a:r>
              <a:rPr lang="zh-CN" altLang="en-US" dirty="0" smtClean="0"/>
              <a:t>计算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手掌形态多样，目前没有快速有效的特征</a:t>
            </a:r>
            <a:endParaRPr lang="en-US" altLang="zh-CN" dirty="0"/>
          </a:p>
          <a:p>
            <a:pPr lvl="1" eaLnBrk="1" hangingPunct="1"/>
            <a:r>
              <a:rPr lang="zh-CN" altLang="en-US" dirty="0" smtClean="0"/>
              <a:t>弱分类器和级联数量多，分类器庞大</a:t>
            </a:r>
            <a:endParaRPr lang="en-US" altLang="zh-CN" dirty="0" smtClean="0"/>
          </a:p>
          <a:p>
            <a:pPr lvl="1" eaLnBrk="1" hangingPunct="1"/>
            <a:r>
              <a:rPr lang="en-US" altLang="zh-CN" dirty="0" err="1" smtClean="0"/>
              <a:t>Adaboost</a:t>
            </a:r>
            <a:r>
              <a:rPr lang="en-US" altLang="zh-CN" dirty="0" smtClean="0"/>
              <a:t> ( 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 )</a:t>
            </a:r>
            <a:endParaRPr lang="en-US" altLang="zh-CN" dirty="0"/>
          </a:p>
          <a:p>
            <a:pPr lvl="2" eaLnBrk="1" hangingPunct="1">
              <a:lnSpc>
                <a:spcPct val="110000"/>
              </a:lnSpc>
            </a:pPr>
            <a:r>
              <a:rPr lang="en-US" altLang="zh-CN" sz="1600" dirty="0" err="1"/>
              <a:t>nPOS</a:t>
            </a:r>
            <a:r>
              <a:rPr lang="en-US" altLang="zh-CN" sz="1600" dirty="0"/>
              <a:t>  :  </a:t>
            </a:r>
            <a:r>
              <a:rPr lang="en-US" altLang="zh-CN" sz="1600" dirty="0" smtClean="0"/>
              <a:t>2900       </a:t>
            </a:r>
            <a:r>
              <a:rPr lang="en-US" altLang="zh-CN" sz="1600" dirty="0" err="1"/>
              <a:t>nNEG</a:t>
            </a:r>
            <a:r>
              <a:rPr lang="en-US" altLang="zh-CN" sz="1600" dirty="0"/>
              <a:t>  :  </a:t>
            </a:r>
            <a:r>
              <a:rPr lang="en-US" altLang="zh-CN" sz="1600" dirty="0" smtClean="0"/>
              <a:t>6000    </a:t>
            </a:r>
            <a:r>
              <a:rPr lang="en-US" altLang="zh-CN" sz="1600" dirty="0" err="1"/>
              <a:t>nStage</a:t>
            </a:r>
            <a:r>
              <a:rPr lang="en-US" altLang="zh-CN" sz="1600" dirty="0"/>
              <a:t> :  </a:t>
            </a:r>
            <a:r>
              <a:rPr lang="en-US" altLang="zh-CN" sz="1600" dirty="0" smtClean="0"/>
              <a:t>20</a:t>
            </a:r>
            <a:endParaRPr lang="en-US" altLang="zh-CN" sz="1600" dirty="0"/>
          </a:p>
          <a:p>
            <a:pPr lvl="2" eaLnBrk="1" hangingPunct="1">
              <a:lnSpc>
                <a:spcPct val="110000"/>
              </a:lnSpc>
            </a:pPr>
            <a:r>
              <a:rPr lang="en-US" altLang="zh-CN" sz="1600" dirty="0"/>
              <a:t>TP  :  </a:t>
            </a:r>
            <a:r>
              <a:rPr lang="en-US" altLang="zh-CN" sz="1600" dirty="0" smtClean="0"/>
              <a:t>93.2%</a:t>
            </a:r>
            <a:r>
              <a:rPr lang="en-US" altLang="zh-CN" sz="1600" dirty="0"/>
              <a:t>	FP  </a:t>
            </a:r>
            <a:r>
              <a:rPr lang="en-US" altLang="zh-CN" sz="1600" dirty="0" smtClean="0"/>
              <a:t>21.1%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sz="1600" dirty="0" err="1" smtClean="0"/>
              <a:t>nWeakClassifier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: 682</a:t>
            </a:r>
            <a:endParaRPr lang="en-US" altLang="zh-CN" sz="1600" dirty="0"/>
          </a:p>
        </p:txBody>
      </p:sp>
      <p:pic>
        <p:nvPicPr>
          <p:cNvPr id="17413" name="Picture 8" descr="F:\旧样本palm_lbl\1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4827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9" descr="F:\旧样本palm_lbl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4827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0" descr="F:\旧样本palm_lbl\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4827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1" descr="F:\旧样本palm_lbl\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14827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2" descr="F:\旧样本palm_lbl\10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14954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3" descr="F:\旧样本palm_lbl\15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14954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14" descr="F:\旧样本palm_lbl\34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2170113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15" descr="F:\旧样本palm_lbl\37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170113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16" descr="F:\旧样本palm_lbl\36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2171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17" descr="F:\旧样本palm_lbl\83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2171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8" descr="F:\旧样本palm_lbl\1205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28638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Picture 19" descr="F:\旧样本palm_lbl\129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2881313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20" descr="F:\旧样本palm_lbl\2182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28638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21" descr="F:\旧样本palm_lbl\2484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28638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 smtClean="0">
                <a:latin typeface="微软雅黑" pitchFamily="34" charset="-122"/>
                <a:ea typeface="微软雅黑" pitchFamily="34" charset="-122"/>
              </a:rPr>
              <a:t>1.3 ISM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算法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的特点</a:t>
            </a:r>
            <a:endParaRPr lang="en-US" altLang="zh-CN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4" name="灯片编号占位符 4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3B6A7F-1A4B-4DAF-8B17-D46ABC6ACAE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/>
          </a:p>
        </p:txBody>
      </p:sp>
      <p:sp>
        <p:nvSpPr>
          <p:cNvPr id="18436" name="矩形 12"/>
          <p:cNvSpPr>
            <a:spLocks noChangeArrowheads="1"/>
          </p:cNvSpPr>
          <p:nvPr/>
        </p:nvSpPr>
        <p:spPr bwMode="auto">
          <a:xfrm>
            <a:off x="395288" y="2074862"/>
            <a:ext cx="6877050" cy="303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lvl="1" eaLnBrk="1" hangingPunct="1"/>
            <a:r>
              <a:rPr lang="zh-CN" altLang="en-US" dirty="0"/>
              <a:t>整体语义</a:t>
            </a:r>
            <a:r>
              <a:rPr lang="zh-CN" altLang="en-US" dirty="0" smtClean="0"/>
              <a:t>由局部信息组合</a:t>
            </a:r>
            <a:r>
              <a:rPr lang="zh-CN" altLang="en-US" dirty="0"/>
              <a:t>而成</a:t>
            </a:r>
            <a:endParaRPr lang="en-US" altLang="zh-CN" dirty="0"/>
          </a:p>
          <a:p>
            <a:pPr lvl="1" eaLnBrk="1" hangingPunct="1"/>
            <a:r>
              <a:rPr lang="zh-CN" altLang="en-US" dirty="0" smtClean="0"/>
              <a:t>以局部特征代替整体特征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形态鲁棒性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规模适应</a:t>
            </a:r>
            <a:endParaRPr lang="en-US" altLang="zh-CN" dirty="0" smtClean="0"/>
          </a:p>
          <a:p>
            <a:pPr lvl="2" eaLnBrk="1" hangingPunct="1"/>
            <a:r>
              <a:rPr lang="zh-CN" altLang="en-US" dirty="0"/>
              <a:t>无需扫描，从整幅图片中分割目标</a:t>
            </a:r>
            <a:endParaRPr lang="en-US" altLang="zh-CN" dirty="0"/>
          </a:p>
          <a:p>
            <a:pPr lvl="2" eaLnBrk="1" hangingPunct="1"/>
            <a:endParaRPr lang="en-US" altLang="zh-CN" dirty="0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755650" y="1165225"/>
            <a:ext cx="71294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Arial" charset="0"/>
                <a:ea typeface="宋体" charset="-122"/>
              </a:rPr>
              <a:t>ISM(Implicit Shape Model</a:t>
            </a:r>
            <a:r>
              <a:rPr lang="zh-CN" altLang="en-US" b="1" dirty="0">
                <a:latin typeface="Arial" charset="0"/>
                <a:ea typeface="宋体" charset="-122"/>
              </a:rPr>
              <a:t>，</a:t>
            </a:r>
            <a:r>
              <a:rPr lang="zh-CN" altLang="en-US" b="1" dirty="0" smtClean="0">
                <a:latin typeface="Arial" charset="0"/>
                <a:ea typeface="宋体" charset="-122"/>
              </a:rPr>
              <a:t>隐形</a:t>
            </a:r>
            <a:r>
              <a:rPr lang="zh-CN" altLang="en-US" b="1" dirty="0">
                <a:latin typeface="Arial" charset="0"/>
                <a:ea typeface="宋体" charset="-122"/>
              </a:rPr>
              <a:t>状</a:t>
            </a:r>
            <a:r>
              <a:rPr lang="zh-CN" altLang="en-US" b="1" dirty="0" smtClean="0">
                <a:latin typeface="Arial" charset="0"/>
                <a:ea typeface="宋体" charset="-122"/>
              </a:rPr>
              <a:t>模型</a:t>
            </a:r>
            <a:r>
              <a:rPr lang="en-US" altLang="zh-CN" b="1" dirty="0" smtClean="0">
                <a:latin typeface="Arial" charset="0"/>
                <a:ea typeface="宋体" charset="-122"/>
              </a:rPr>
              <a:t>)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 b="1" dirty="0">
              <a:latin typeface="Arial" charset="0"/>
              <a:ea typeface="宋体" charset="-122"/>
            </a:endParaRPr>
          </a:p>
        </p:txBody>
      </p:sp>
      <p:pic>
        <p:nvPicPr>
          <p:cNvPr id="1026" name="图片 49" descr="F:\论文\WP_20140422_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39" y="1916832"/>
            <a:ext cx="1804169" cy="101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47" descr="F:\论文\WP_20140422_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39" y="3124751"/>
            <a:ext cx="1809009" cy="101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48" descr="F:\论文\WP_20140422_0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79" y="4573911"/>
            <a:ext cx="1804169" cy="101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0279" y="1549945"/>
            <a:ext cx="1291304" cy="36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训练样本：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95439" y="4214241"/>
            <a:ext cx="1291304" cy="36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测试样本：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6136" y="15567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示例：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629DCF-6552-4C66-99A2-3BEBA5351B19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20515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20516" name="Rectangle 13"/>
            <p:cNvSpPr>
              <a:spLocks noChangeArrowheads="1"/>
            </p:cNvSpPr>
            <p:nvPr/>
          </p:nvSpPr>
          <p:spPr bwMode="auto">
            <a:xfrm>
              <a:off x="563499" y="1023821"/>
              <a:ext cx="1500017" cy="7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2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9pPr>
            </a:lstStyle>
            <a:p>
              <a:pPr lvl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/>
                <a:t>研究工作内容和</a:t>
              </a:r>
              <a:r>
                <a:rPr lang="zh-CN" altLang="en-US" sz="2000" dirty="0" smtClean="0"/>
                <a:t>实现</a:t>
              </a:r>
              <a:endParaRPr lang="zh-CN" altLang="en-US" sz="2000" dirty="0"/>
            </a:p>
          </p:txBody>
        </p:sp>
      </p:grpSp>
      <p:sp>
        <p:nvSpPr>
          <p:cNvPr id="15" name="矩形 6"/>
          <p:cNvSpPr>
            <a:spLocks/>
          </p:cNvSpPr>
          <p:nvPr/>
        </p:nvSpPr>
        <p:spPr bwMode="auto">
          <a:xfrm>
            <a:off x="3232051" y="1808187"/>
            <a:ext cx="3147839" cy="388938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2000" kern="0">
              <a:solidFill>
                <a:srgbClr val="1F497D"/>
              </a:solidFill>
              <a:ea typeface="微软雅黑" pitchFamily="34" charset="-122"/>
            </a:endParaRPr>
          </a:p>
        </p:txBody>
      </p:sp>
      <p:grpSp>
        <p:nvGrpSpPr>
          <p:cNvPr id="20485" name="Group 15"/>
          <p:cNvGrpSpPr>
            <a:grpSpLocks/>
          </p:cNvGrpSpPr>
          <p:nvPr/>
        </p:nvGrpSpPr>
        <p:grpSpPr bwMode="auto">
          <a:xfrm>
            <a:off x="3952131" y="2451497"/>
            <a:ext cx="3147839" cy="388938"/>
            <a:chOff x="0" y="0"/>
            <a:chExt cx="4372005" cy="388800"/>
          </a:xfrm>
        </p:grpSpPr>
        <p:sp>
          <p:nvSpPr>
            <p:cNvPr id="2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2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特征介绍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6" name="Group 19"/>
          <p:cNvGrpSpPr>
            <a:grpSpLocks/>
          </p:cNvGrpSpPr>
          <p:nvPr/>
        </p:nvGrpSpPr>
        <p:grpSpPr bwMode="auto">
          <a:xfrm>
            <a:off x="2555776" y="1628800"/>
            <a:ext cx="747713" cy="741362"/>
            <a:chOff x="0" y="0"/>
            <a:chExt cx="747186" cy="740914"/>
          </a:xfrm>
        </p:grpSpPr>
        <p:grpSp>
          <p:nvGrpSpPr>
            <p:cNvPr id="20509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rgbClr val="C00000">
                  <a:alpha val="80000"/>
                </a:srgb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7" name="Group 29"/>
          <p:cNvGrpSpPr>
            <a:grpSpLocks/>
          </p:cNvGrpSpPr>
          <p:nvPr/>
        </p:nvGrpSpPr>
        <p:grpSpPr bwMode="auto">
          <a:xfrm>
            <a:off x="3275856" y="2276872"/>
            <a:ext cx="747713" cy="739775"/>
            <a:chOff x="0" y="0"/>
            <a:chExt cx="747186" cy="740120"/>
          </a:xfrm>
        </p:grpSpPr>
        <p:grpSp>
          <p:nvGrpSpPr>
            <p:cNvPr id="2050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4129088" y="3243585"/>
            <a:ext cx="3147839" cy="388937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19129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训练过程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9" name="Group 29"/>
          <p:cNvGrpSpPr>
            <a:grpSpLocks/>
          </p:cNvGrpSpPr>
          <p:nvPr/>
        </p:nvGrpSpPr>
        <p:grpSpPr bwMode="auto">
          <a:xfrm>
            <a:off x="3452813" y="3068960"/>
            <a:ext cx="747712" cy="739775"/>
            <a:chOff x="0" y="0"/>
            <a:chExt cx="747186" cy="740120"/>
          </a:xfrm>
        </p:grpSpPr>
        <p:grpSp>
          <p:nvGrpSpPr>
            <p:cNvPr id="20499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6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1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0" name="Group 15"/>
          <p:cNvGrpSpPr>
            <a:grpSpLocks/>
          </p:cNvGrpSpPr>
          <p:nvPr/>
        </p:nvGrpSpPr>
        <p:grpSpPr bwMode="auto">
          <a:xfrm>
            <a:off x="3944441" y="4087986"/>
            <a:ext cx="3147839" cy="388938"/>
            <a:chOff x="0" y="0"/>
            <a:chExt cx="4372005" cy="388800"/>
          </a:xfrm>
        </p:grpSpPr>
        <p:sp>
          <p:nvSpPr>
            <p:cNvPr id="8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8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检测过程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1" name="Group 29"/>
          <p:cNvGrpSpPr>
            <a:grpSpLocks/>
          </p:cNvGrpSpPr>
          <p:nvPr/>
        </p:nvGrpSpPr>
        <p:grpSpPr bwMode="auto">
          <a:xfrm>
            <a:off x="3268166" y="3913361"/>
            <a:ext cx="747713" cy="739775"/>
            <a:chOff x="0" y="0"/>
            <a:chExt cx="747186" cy="740120"/>
          </a:xfrm>
        </p:grpSpPr>
        <p:grpSp>
          <p:nvGrpSpPr>
            <p:cNvPr id="2049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9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92" name="矩形 2"/>
          <p:cNvSpPr>
            <a:spLocks noChangeArrowheads="1"/>
          </p:cNvSpPr>
          <p:nvPr/>
        </p:nvSpPr>
        <p:spPr bwMode="auto">
          <a:xfrm>
            <a:off x="3484464" y="1822475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样本介绍</a:t>
            </a: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3232051" y="4768254"/>
            <a:ext cx="3147839" cy="388938"/>
            <a:chOff x="0" y="0"/>
            <a:chExt cx="4372005" cy="388800"/>
          </a:xfrm>
        </p:grpSpPr>
        <p:sp>
          <p:nvSpPr>
            <p:cNvPr id="42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3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优化与扩展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2555776" y="4561433"/>
            <a:ext cx="747713" cy="739775"/>
            <a:chOff x="0" y="0"/>
            <a:chExt cx="747186" cy="740120"/>
          </a:xfrm>
        </p:grpSpPr>
        <p:grpSp>
          <p:nvGrpSpPr>
            <p:cNvPr id="4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7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8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2.1 </a:t>
            </a:r>
            <a:r>
              <a:rPr lang="zh-CN" altLang="en-US" dirty="0" smtClean="0"/>
              <a:t>样本介绍</a:t>
            </a:r>
          </a:p>
        </p:txBody>
      </p:sp>
      <p:sp>
        <p:nvSpPr>
          <p:cNvPr id="63493" name="灯片编号占位符 3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FF1124-4F03-4AB6-A444-BBEFA64E11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Calibri" pitchFamily="34" charset="0"/>
              <a:ea typeface="宋体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-396552" y="1484784"/>
            <a:ext cx="5472608" cy="4303713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训练样本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三个子类：偏左、偏右、朝上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随机背景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目标分割掩模</a:t>
            </a:r>
            <a:endParaRPr lang="en-US" altLang="zh-CN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/>
              <a:t>测试样本</a:t>
            </a:r>
            <a:endParaRPr lang="en-US" altLang="zh-CN" dirty="0" smtClean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/>
              <a:t>三个子类：偏左、偏右、朝上</a:t>
            </a:r>
            <a:endParaRPr lang="en-US" altLang="zh-CN" dirty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/>
              <a:t>像素：</a:t>
            </a:r>
            <a:r>
              <a:rPr lang="en-US" altLang="zh-CN" dirty="0" smtClean="0"/>
              <a:t>720*576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37" y="4437112"/>
            <a:ext cx="4567981" cy="13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03395"/>
              </p:ext>
            </p:extLst>
          </p:nvPr>
        </p:nvGraphicFramePr>
        <p:xfrm>
          <a:off x="4891608" y="1196752"/>
          <a:ext cx="3352800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Visio" r:id="rId4" imgW="3359341" imgH="3169315" progId="Visio.Drawing.11">
                  <p:embed/>
                </p:oleObj>
              </mc:Choice>
              <mc:Fallback>
                <p:oleObj name="Visio" r:id="rId4" imgW="3359341" imgH="316931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608" y="1196752"/>
                        <a:ext cx="3352800" cy="2695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629DCF-6552-4C66-99A2-3BEBA5351B19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222375" y="2074863"/>
            <a:ext cx="2754313" cy="2754312"/>
            <a:chOff x="0" y="0"/>
            <a:chExt cx="2754000" cy="2754000"/>
          </a:xfrm>
        </p:grpSpPr>
        <p:grpSp>
          <p:nvGrpSpPr>
            <p:cNvPr id="20515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12" name="椭圆 2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椭圆 3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8" cy="2590860"/>
              </a:xfrm>
              <a:prstGeom prst="ellipse">
                <a:avLst/>
              </a:prstGeom>
              <a:solidFill>
                <a:srgbClr val="FFFFFF">
                  <a:alpha val="25098"/>
                </a:srgbClr>
              </a:solidFill>
              <a:ln w="76200">
                <a:solidFill>
                  <a:srgbClr val="595959">
                    <a:alpha val="25098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20516" name="Rectangle 13"/>
            <p:cNvSpPr>
              <a:spLocks noChangeArrowheads="1"/>
            </p:cNvSpPr>
            <p:nvPr/>
          </p:nvSpPr>
          <p:spPr bwMode="auto">
            <a:xfrm>
              <a:off x="563499" y="1023821"/>
              <a:ext cx="1500017" cy="7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•"/>
                <a:defRPr sz="22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</a:defRPr>
              </a:lvl9pPr>
            </a:lstStyle>
            <a:p>
              <a:pPr lvl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/>
                <a:t>研究工作内容和</a:t>
              </a:r>
              <a:r>
                <a:rPr lang="zh-CN" altLang="en-US" sz="2000" dirty="0" smtClean="0"/>
                <a:t>实现</a:t>
              </a:r>
              <a:endParaRPr lang="zh-CN" altLang="en-US" sz="2000" dirty="0"/>
            </a:p>
          </p:txBody>
        </p:sp>
      </p:grpSp>
      <p:sp>
        <p:nvSpPr>
          <p:cNvPr id="15" name="矩形 6"/>
          <p:cNvSpPr>
            <a:spLocks/>
          </p:cNvSpPr>
          <p:nvPr/>
        </p:nvSpPr>
        <p:spPr bwMode="auto">
          <a:xfrm>
            <a:off x="3952131" y="2434977"/>
            <a:ext cx="3147839" cy="388938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2000" kern="0">
              <a:solidFill>
                <a:srgbClr val="1F497D"/>
              </a:solidFill>
              <a:ea typeface="微软雅黑" pitchFamily="34" charset="-122"/>
            </a:endParaRPr>
          </a:p>
        </p:txBody>
      </p:sp>
      <p:grpSp>
        <p:nvGrpSpPr>
          <p:cNvPr id="20486" name="Group 19"/>
          <p:cNvGrpSpPr>
            <a:grpSpLocks/>
          </p:cNvGrpSpPr>
          <p:nvPr/>
        </p:nvGrpSpPr>
        <p:grpSpPr bwMode="auto">
          <a:xfrm>
            <a:off x="3275856" y="2255590"/>
            <a:ext cx="747713" cy="741362"/>
            <a:chOff x="0" y="0"/>
            <a:chExt cx="747186" cy="740914"/>
          </a:xfrm>
        </p:grpSpPr>
        <p:grpSp>
          <p:nvGrpSpPr>
            <p:cNvPr id="20509" name="Group 20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9" name="椭圆 11"/>
              <p:cNvSpPr>
                <a:spLocks noChangeAspect="1" noChangeArrowheads="1"/>
              </p:cNvSpPr>
              <p:nvPr/>
            </p:nvSpPr>
            <p:spPr bwMode="auto">
              <a:xfrm>
                <a:off x="41" y="0"/>
                <a:ext cx="823155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椭圆 12"/>
              <p:cNvSpPr>
                <a:spLocks noChangeAspect="1"/>
              </p:cNvSpPr>
              <p:nvPr/>
            </p:nvSpPr>
            <p:spPr bwMode="auto">
              <a:xfrm>
                <a:off x="51158" y="51121"/>
                <a:ext cx="720920" cy="720994"/>
              </a:xfrm>
              <a:prstGeom prst="ellipse">
                <a:avLst/>
              </a:prstGeom>
              <a:solidFill>
                <a:srgbClr val="C00000">
                  <a:alpha val="80000"/>
                </a:srgbClr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169759"/>
              <a:ext cx="747186" cy="4013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4129088" y="3243585"/>
            <a:ext cx="3147839" cy="388937"/>
            <a:chOff x="0" y="0"/>
            <a:chExt cx="4372005" cy="388800"/>
          </a:xfrm>
        </p:grpSpPr>
        <p:sp>
          <p:nvSpPr>
            <p:cNvPr id="74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75" name="TextBox 146"/>
            <p:cNvSpPr txBox="1">
              <a:spLocks noChangeArrowheads="1"/>
            </p:cNvSpPr>
            <p:nvPr/>
          </p:nvSpPr>
          <p:spPr bwMode="auto">
            <a:xfrm>
              <a:off x="192088" y="25391"/>
              <a:ext cx="1912951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训练过程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89" name="Group 29"/>
          <p:cNvGrpSpPr>
            <a:grpSpLocks/>
          </p:cNvGrpSpPr>
          <p:nvPr/>
        </p:nvGrpSpPr>
        <p:grpSpPr bwMode="auto">
          <a:xfrm>
            <a:off x="3452813" y="3068960"/>
            <a:ext cx="747712" cy="739775"/>
            <a:chOff x="0" y="0"/>
            <a:chExt cx="747186" cy="740120"/>
          </a:xfrm>
        </p:grpSpPr>
        <p:grpSp>
          <p:nvGrpSpPr>
            <p:cNvPr id="20499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0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81" name="椭圆 15"/>
              <p:cNvSpPr>
                <a:spLocks noChangeAspect="1"/>
              </p:cNvSpPr>
              <p:nvPr/>
            </p:nvSpPr>
            <p:spPr bwMode="auto">
              <a:xfrm>
                <a:off x="50716" y="51176"/>
                <a:ext cx="720923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79" name="Rectangle 13"/>
            <p:cNvSpPr>
              <a:spLocks noChangeArrowheads="1"/>
            </p:cNvSpPr>
            <p:nvPr/>
          </p:nvSpPr>
          <p:spPr bwMode="auto">
            <a:xfrm>
              <a:off x="0" y="169941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0" name="Group 15"/>
          <p:cNvGrpSpPr>
            <a:grpSpLocks/>
          </p:cNvGrpSpPr>
          <p:nvPr/>
        </p:nvGrpSpPr>
        <p:grpSpPr bwMode="auto">
          <a:xfrm>
            <a:off x="3944441" y="4087986"/>
            <a:ext cx="3147839" cy="388938"/>
            <a:chOff x="0" y="0"/>
            <a:chExt cx="4372005" cy="388800"/>
          </a:xfrm>
        </p:grpSpPr>
        <p:sp>
          <p:nvSpPr>
            <p:cNvPr id="83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84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检测过程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491" name="Group 29"/>
          <p:cNvGrpSpPr>
            <a:grpSpLocks/>
          </p:cNvGrpSpPr>
          <p:nvPr/>
        </p:nvGrpSpPr>
        <p:grpSpPr bwMode="auto">
          <a:xfrm>
            <a:off x="3268166" y="3913361"/>
            <a:ext cx="747713" cy="739775"/>
            <a:chOff x="0" y="0"/>
            <a:chExt cx="747186" cy="740120"/>
          </a:xfrm>
        </p:grpSpPr>
        <p:grpSp>
          <p:nvGrpSpPr>
            <p:cNvPr id="2049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89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90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88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92" name="矩形 2"/>
          <p:cNvSpPr>
            <a:spLocks noChangeArrowheads="1"/>
          </p:cNvSpPr>
          <p:nvPr/>
        </p:nvSpPr>
        <p:spPr bwMode="auto">
          <a:xfrm>
            <a:off x="4204544" y="2399606"/>
            <a:ext cx="1107996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742950" indent="-28575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1430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 marL="16002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4pPr>
            <a:lvl5pPr marL="2057400" indent="-228600" algn="just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特征介绍</a:t>
            </a:r>
            <a:endParaRPr lang="en-US" altLang="zh-CN" sz="18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3232051" y="4768254"/>
            <a:ext cx="3147839" cy="388938"/>
            <a:chOff x="0" y="0"/>
            <a:chExt cx="4372005" cy="388800"/>
          </a:xfrm>
        </p:grpSpPr>
        <p:sp>
          <p:nvSpPr>
            <p:cNvPr id="42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3" name="TextBox 146"/>
            <p:cNvSpPr txBox="1">
              <a:spLocks noChangeArrowheads="1"/>
            </p:cNvSpPr>
            <p:nvPr/>
          </p:nvSpPr>
          <p:spPr bwMode="auto">
            <a:xfrm>
              <a:off x="192089" y="25391"/>
              <a:ext cx="1912950" cy="33801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优化与扩展</a:t>
              </a:r>
              <a:endParaRPr 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2555776" y="4561433"/>
            <a:ext cx="747713" cy="739775"/>
            <a:chOff x="0" y="0"/>
            <a:chExt cx="747186" cy="740120"/>
          </a:xfrm>
        </p:grpSpPr>
        <p:grpSp>
          <p:nvGrpSpPr>
            <p:cNvPr id="45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7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48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Group 15"/>
          <p:cNvGrpSpPr>
            <a:grpSpLocks/>
          </p:cNvGrpSpPr>
          <p:nvPr/>
        </p:nvGrpSpPr>
        <p:grpSpPr bwMode="auto">
          <a:xfrm>
            <a:off x="3206777" y="1700808"/>
            <a:ext cx="3147839" cy="399852"/>
            <a:chOff x="0" y="-10910"/>
            <a:chExt cx="4372005" cy="399710"/>
          </a:xfrm>
        </p:grpSpPr>
        <p:sp>
          <p:nvSpPr>
            <p:cNvPr id="50" name="矩形 4"/>
            <p:cNvSpPr>
              <a:spLocks/>
            </p:cNvSpPr>
            <p:nvPr/>
          </p:nvSpPr>
          <p:spPr bwMode="auto">
            <a:xfrm>
              <a:off x="0" y="0"/>
              <a:ext cx="4372005" cy="388800"/>
            </a:xfrm>
            <a:prstGeom prst="rect">
              <a:avLst/>
            </a:prstGeom>
            <a:solidFill>
              <a:srgbClr val="595959">
                <a:alpha val="79999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sz="2000" kern="0">
                <a:solidFill>
                  <a:srgbClr val="1F497D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1" name="TextBox 146"/>
            <p:cNvSpPr txBox="1">
              <a:spLocks noChangeArrowheads="1"/>
            </p:cNvSpPr>
            <p:nvPr/>
          </p:nvSpPr>
          <p:spPr bwMode="auto">
            <a:xfrm>
              <a:off x="192089" y="-10910"/>
              <a:ext cx="1912950" cy="39644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样本介绍</a:t>
              </a:r>
            </a:p>
          </p:txBody>
        </p:sp>
      </p:grpSp>
      <p:grpSp>
        <p:nvGrpSpPr>
          <p:cNvPr id="52" name="Group 29"/>
          <p:cNvGrpSpPr>
            <a:grpSpLocks/>
          </p:cNvGrpSpPr>
          <p:nvPr/>
        </p:nvGrpSpPr>
        <p:grpSpPr bwMode="auto">
          <a:xfrm>
            <a:off x="2530502" y="1537097"/>
            <a:ext cx="747713" cy="739775"/>
            <a:chOff x="0" y="0"/>
            <a:chExt cx="747186" cy="740120"/>
          </a:xfrm>
        </p:grpSpPr>
        <p:grpSp>
          <p:nvGrpSpPr>
            <p:cNvPr id="53" name="Group 30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55" name="椭圆 14"/>
              <p:cNvSpPr>
                <a:spLocks noChangeAspect="1" noChangeArrowheads="1"/>
              </p:cNvSpPr>
              <p:nvPr/>
            </p:nvSpPr>
            <p:spPr bwMode="auto">
              <a:xfrm>
                <a:off x="-400" y="0"/>
                <a:ext cx="823156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椭圆 15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sz="2000" kern="0">
                  <a:solidFill>
                    <a:srgbClr val="1F497D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0" y="169942"/>
              <a:ext cx="747186" cy="400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76732"/>
      </p:ext>
    </p:extLst>
  </p:cSld>
  <p:clrMapOvr>
    <a:masterClrMapping/>
  </p:clrMapOvr>
  <p:transition advTm="2406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2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2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2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16173</TotalTime>
  <Words>1119</Words>
  <Application>Microsoft Office PowerPoint</Application>
  <PresentationFormat>全屏显示(4:3)</PresentationFormat>
  <Paragraphs>272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Office 主题​​</vt:lpstr>
      <vt:lpstr>Visio</vt:lpstr>
      <vt:lpstr>MathType 6.0 Equation</vt:lpstr>
      <vt:lpstr>Equation</vt:lpstr>
      <vt:lpstr>基于隐形状模型的手掌识别</vt:lpstr>
      <vt:lpstr>主要内容</vt:lpstr>
      <vt:lpstr>PowerPoint 演示文稿</vt:lpstr>
      <vt:lpstr>1.1 手掌识别的应用背景</vt:lpstr>
      <vt:lpstr>1.2 统计学习算法</vt:lpstr>
      <vt:lpstr>1.3 ISM算法的特点</vt:lpstr>
      <vt:lpstr>PowerPoint 演示文稿</vt:lpstr>
      <vt:lpstr>2.1 样本介绍</vt:lpstr>
      <vt:lpstr>PowerPoint 演示文稿</vt:lpstr>
      <vt:lpstr>2.2 特征介绍</vt:lpstr>
      <vt:lpstr>PowerPoint 演示文稿</vt:lpstr>
      <vt:lpstr>2.3 训练过程——码本结构</vt:lpstr>
      <vt:lpstr>2.3 训练过程——码本入口</vt:lpstr>
      <vt:lpstr>2.3 训练过程——码本记录</vt:lpstr>
      <vt:lpstr>PowerPoint 演示文稿</vt:lpstr>
      <vt:lpstr>2.4 检测过程</vt:lpstr>
      <vt:lpstr>2.4 检测过程——两次参考码本</vt:lpstr>
      <vt:lpstr>2.4 检测过程——投票空间</vt:lpstr>
      <vt:lpstr>2.4 检测过程——均值漂移</vt:lpstr>
      <vt:lpstr>PowerPoint 演示文稿</vt:lpstr>
      <vt:lpstr>2.5 优化与扩展——肤色掩模</vt:lpstr>
      <vt:lpstr>2.5 优化与扩展——码本组合</vt:lpstr>
      <vt:lpstr>PowerPoint 演示文稿</vt:lpstr>
      <vt:lpstr>3.1 肤色掩模降低误检率效果</vt:lpstr>
      <vt:lpstr>3.2 码本降噪效果分析</vt:lpstr>
      <vt:lpstr>3.3 组合码本对整体性能的提升</vt:lpstr>
      <vt:lpstr>3.4 整体性能与工作展望</vt:lpstr>
      <vt:lpstr>PowerPoint 演示文稿</vt:lpstr>
      <vt:lpstr>回答问题</vt:lpstr>
      <vt:lpstr>回答问题</vt:lpstr>
      <vt:lpstr>回答问题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leiz</dc:creator>
  <cp:lastModifiedBy>YJ</cp:lastModifiedBy>
  <cp:revision>2138</cp:revision>
  <cp:lastPrinted>2014-05-29T13:54:04Z</cp:lastPrinted>
  <dcterms:created xsi:type="dcterms:W3CDTF">2013-05-21T02:06:21Z</dcterms:created>
  <dcterms:modified xsi:type="dcterms:W3CDTF">2014-05-30T12:32:18Z</dcterms:modified>
</cp:coreProperties>
</file>